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9"/>
  </p:notesMasterIdLst>
  <p:handoutMasterIdLst>
    <p:handoutMasterId r:id="rId20"/>
  </p:handoutMasterIdLst>
  <p:sldIdLst>
    <p:sldId id="256" r:id="rId2"/>
    <p:sldId id="258" r:id="rId3"/>
    <p:sldId id="259" r:id="rId4"/>
    <p:sldId id="260" r:id="rId5"/>
    <p:sldId id="261" r:id="rId6"/>
    <p:sldId id="262" r:id="rId7"/>
    <p:sldId id="263" r:id="rId8"/>
    <p:sldId id="264" r:id="rId9"/>
    <p:sldId id="268" r:id="rId10"/>
    <p:sldId id="265" r:id="rId11"/>
    <p:sldId id="266" r:id="rId12"/>
    <p:sldId id="267" r:id="rId13"/>
    <p:sldId id="269" r:id="rId14"/>
    <p:sldId id="270" r:id="rId15"/>
    <p:sldId id="271" r:id="rId16"/>
    <p:sldId id="272" r:id="rId17"/>
    <p:sldId id="27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6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a:extLst>
              <a:ext uri="{FF2B5EF4-FFF2-40B4-BE49-F238E27FC236}">
                <a16:creationId xmlns:a16="http://schemas.microsoft.com/office/drawing/2014/main" id="{45D60CB1-D3CD-44DB-B817-46C4D83F997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pt-BR"/>
              <a:t>Projeto  Cidadania Jovem: Mesário do Amanhã c/c Gestor do Futuro</a:t>
            </a:r>
          </a:p>
        </p:txBody>
      </p:sp>
      <p:sp>
        <p:nvSpPr>
          <p:cNvPr id="3" name="Espaço Reservado para Data 2">
            <a:extLst>
              <a:ext uri="{FF2B5EF4-FFF2-40B4-BE49-F238E27FC236}">
                <a16:creationId xmlns:a16="http://schemas.microsoft.com/office/drawing/2014/main" id="{29DA80F8-9977-413A-A12F-24C6275AA8C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C253924-95D1-4E61-9998-5EC0C8A3DF32}" type="datetimeFigureOut">
              <a:rPr lang="pt-BR" smtClean="0"/>
              <a:t>01/08/2023</a:t>
            </a:fld>
            <a:endParaRPr lang="pt-BR"/>
          </a:p>
        </p:txBody>
      </p:sp>
      <p:sp>
        <p:nvSpPr>
          <p:cNvPr id="4" name="Espaço Reservado para Rodapé 3">
            <a:extLst>
              <a:ext uri="{FF2B5EF4-FFF2-40B4-BE49-F238E27FC236}">
                <a16:creationId xmlns:a16="http://schemas.microsoft.com/office/drawing/2014/main" id="{A4C1AF70-030C-47E6-8DC0-6C72ED61178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pt-BR"/>
              <a:t>Tribunal Regional Eleitoral de Minas Gerais - Cartório da 07ª Zona</a:t>
            </a:r>
          </a:p>
        </p:txBody>
      </p:sp>
      <p:sp>
        <p:nvSpPr>
          <p:cNvPr id="5" name="Espaço Reservado para Número de Slide 4">
            <a:extLst>
              <a:ext uri="{FF2B5EF4-FFF2-40B4-BE49-F238E27FC236}">
                <a16:creationId xmlns:a16="http://schemas.microsoft.com/office/drawing/2014/main" id="{54DD6069-935A-4C3A-87B9-5151769BC8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0787FB-6587-4BEE-A775-E6904B97DF02}" type="slidenum">
              <a:rPr lang="pt-BR" smtClean="0"/>
              <a:t>‹nº›</a:t>
            </a:fld>
            <a:endParaRPr lang="pt-BR"/>
          </a:p>
        </p:txBody>
      </p:sp>
    </p:spTree>
    <p:extLst>
      <p:ext uri="{BB962C8B-B14F-4D97-AF65-F5344CB8AC3E}">
        <p14:creationId xmlns:p14="http://schemas.microsoft.com/office/powerpoint/2010/main" val="326705038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pt-BR"/>
              <a:t>Projeto  Cidadania Jovem: Mesário do Amanhã c/c Gestor do Futuro</a:t>
            </a: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F22716-4C71-4516-86AE-5BEBECABAB1E}" type="datetimeFigureOut">
              <a:rPr lang="pt-BR" smtClean="0"/>
              <a:t>01/08/2023</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pt-BR"/>
              <a:t>Tribunal Regional Eleitoral de Minas Gerais - Cartório da 07ª Zona</a:t>
            </a: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861C9-DF03-4041-8A7D-A563DC2BB787}" type="slidenum">
              <a:rPr lang="pt-BR" smtClean="0"/>
              <a:t>‹nº›</a:t>
            </a:fld>
            <a:endParaRPr lang="pt-BR"/>
          </a:p>
        </p:txBody>
      </p:sp>
    </p:spTree>
    <p:extLst>
      <p:ext uri="{BB962C8B-B14F-4D97-AF65-F5344CB8AC3E}">
        <p14:creationId xmlns:p14="http://schemas.microsoft.com/office/powerpoint/2010/main" val="163608229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pt-BR"/>
              <a:t>Clique para editar o título Mestre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968D610E-0C50-4286-B9DE-E49323458435}" type="datetime1">
              <a:rPr lang="en-US" smtClean="0"/>
              <a:t>8/1/2023</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r>
              <a:rPr lang="pt-BR"/>
              <a:t>Tribunal Regional Eleitoral de MInas Gerais - Cartório da 07ª Zona</a:t>
            </a:r>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‹nº›</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7B72FB68-457F-47BC-ABBA-A805FA384428}" type="datetime1">
              <a:rPr lang="en-US" smtClean="0"/>
              <a:t>8/1/2023</a:t>
            </a:fld>
            <a:endParaRPr lang="en-US" dirty="0"/>
          </a:p>
        </p:txBody>
      </p:sp>
      <p:sp>
        <p:nvSpPr>
          <p:cNvPr id="5" name="Footer Placeholder 4"/>
          <p:cNvSpPr>
            <a:spLocks noGrp="1"/>
          </p:cNvSpPr>
          <p:nvPr>
            <p:ph type="ftr" sz="quarter" idx="11"/>
          </p:nvPr>
        </p:nvSpPr>
        <p:spPr/>
        <p:txBody>
          <a:bodyPr/>
          <a:lstStyle/>
          <a:p>
            <a:r>
              <a:rPr lang="pt-BR"/>
              <a:t>Tribunal Regional Eleitoral de MInas Gerais - Cartório da 07ª Zona</a:t>
            </a:r>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5F022D3D-FEBA-4C5B-8F51-C2EF528219F8}" type="datetime1">
              <a:rPr lang="en-US" smtClean="0"/>
              <a:t>8/1/2023</a:t>
            </a:fld>
            <a:endParaRPr lang="en-US" dirty="0"/>
          </a:p>
        </p:txBody>
      </p:sp>
      <p:sp>
        <p:nvSpPr>
          <p:cNvPr id="5" name="Footer Placeholder 4"/>
          <p:cNvSpPr>
            <a:spLocks noGrp="1"/>
          </p:cNvSpPr>
          <p:nvPr>
            <p:ph type="ftr" sz="quarter" idx="11"/>
          </p:nvPr>
        </p:nvSpPr>
        <p:spPr/>
        <p:txBody>
          <a:bodyPr/>
          <a:lstStyle/>
          <a:p>
            <a:r>
              <a:rPr lang="pt-BR"/>
              <a:t>Tribunal Regional Eleitoral de MInas Gerais - Cartório da 07ª Zona</a:t>
            </a:r>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E5783BE-A6AF-4FBA-BA72-BA3075E26AC9}" type="datetime1">
              <a:rPr lang="en-US" smtClean="0"/>
              <a:t>8/1/2023</a:t>
            </a:fld>
            <a:endParaRPr lang="en-US" dirty="0"/>
          </a:p>
        </p:txBody>
      </p:sp>
      <p:sp>
        <p:nvSpPr>
          <p:cNvPr id="5" name="Footer Placeholder 4"/>
          <p:cNvSpPr>
            <a:spLocks noGrp="1"/>
          </p:cNvSpPr>
          <p:nvPr>
            <p:ph type="ftr" sz="quarter" idx="11"/>
          </p:nvPr>
        </p:nvSpPr>
        <p:spPr/>
        <p:txBody>
          <a:bodyPr/>
          <a:lstStyle/>
          <a:p>
            <a:r>
              <a:rPr lang="pt-BR"/>
              <a:t>Tribunal Regional Eleitoral de MInas Gerais - Cartório da 07ª Zona</a:t>
            </a:r>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pt-BR"/>
              <a:t>Clique para editar o título Mestre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FED15FC6-6D46-404A-A77B-64AF9060733A}" type="datetime1">
              <a:rPr lang="en-US" smtClean="0"/>
              <a:t>8/1/2023</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r>
              <a:rPr lang="pt-BR"/>
              <a:t>Tribunal Regional Eleitoral de MInas Gerais - Cartório da 07ª Zona</a:t>
            </a:r>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pt-BR"/>
              <a:t>Clique para editar o título Mestre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E289A2A-6C9B-4D76-B95B-FA23D0BD453F}" type="datetime1">
              <a:rPr lang="en-US" smtClean="0"/>
              <a:t>8/1/2023</a:t>
            </a:fld>
            <a:endParaRPr lang="en-US" dirty="0"/>
          </a:p>
        </p:txBody>
      </p:sp>
      <p:sp>
        <p:nvSpPr>
          <p:cNvPr id="6" name="Footer Placeholder 5"/>
          <p:cNvSpPr>
            <a:spLocks noGrp="1"/>
          </p:cNvSpPr>
          <p:nvPr>
            <p:ph type="ftr" sz="quarter" idx="11"/>
          </p:nvPr>
        </p:nvSpPr>
        <p:spPr/>
        <p:txBody>
          <a:bodyPr/>
          <a:lstStyle/>
          <a:p>
            <a:r>
              <a:rPr lang="pt-BR"/>
              <a:t>Tribunal Regional Eleitoral de MInas Gerais - Cartório da 07ª Zona</a:t>
            </a:r>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pt-BR"/>
              <a:t>Clique para editar o título Mestre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8234CA0E-0242-4479-A254-BC89AC35EF06}" type="datetime1">
              <a:rPr lang="en-US" smtClean="0"/>
              <a:t>8/1/2023</a:t>
            </a:fld>
            <a:endParaRPr lang="en-US" dirty="0"/>
          </a:p>
        </p:txBody>
      </p:sp>
      <p:sp>
        <p:nvSpPr>
          <p:cNvPr id="8" name="Footer Placeholder 7"/>
          <p:cNvSpPr>
            <a:spLocks noGrp="1"/>
          </p:cNvSpPr>
          <p:nvPr>
            <p:ph type="ftr" sz="quarter" idx="11"/>
          </p:nvPr>
        </p:nvSpPr>
        <p:spPr/>
        <p:txBody>
          <a:bodyPr/>
          <a:lstStyle/>
          <a:p>
            <a:r>
              <a:rPr lang="pt-BR"/>
              <a:t>Tribunal Regional Eleitoral de MInas Gerais - Cartório da 07ª Zona</a:t>
            </a:r>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7C72EE26-8A4E-4C55-9167-E51797F7B2F4}" type="datetime1">
              <a:rPr lang="en-US" smtClean="0"/>
              <a:t>8/1/2023</a:t>
            </a:fld>
            <a:endParaRPr lang="en-US" dirty="0"/>
          </a:p>
        </p:txBody>
      </p:sp>
      <p:sp>
        <p:nvSpPr>
          <p:cNvPr id="4" name="Footer Placeholder 3"/>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02621E-A8FC-4601-ABFA-36A44963290A}" type="datetime1">
              <a:rPr lang="en-US" smtClean="0"/>
              <a:t>8/1/2023</a:t>
            </a:fld>
            <a:endParaRPr lang="en-US" dirty="0"/>
          </a:p>
        </p:txBody>
      </p:sp>
      <p:sp>
        <p:nvSpPr>
          <p:cNvPr id="3" name="Footer Placeholder 2"/>
          <p:cNvSpPr>
            <a:spLocks noGrp="1"/>
          </p:cNvSpPr>
          <p:nvPr>
            <p:ph type="ftr" sz="quarter" idx="11"/>
          </p:nvPr>
        </p:nvSpPr>
        <p:spPr/>
        <p:txBody>
          <a:bodyPr/>
          <a:lstStyle/>
          <a:p>
            <a:r>
              <a:rPr lang="pt-BR"/>
              <a:t>Tribunal Regional Eleitoral de MInas Gerais - Cartório da 07ª Zona</a:t>
            </a:r>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pt-BR"/>
              <a:t>Clique para editar o título Mestre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2108F977-4718-4498-B3C6-02F52BF62542}" type="datetime1">
              <a:rPr lang="en-US" smtClean="0"/>
              <a:t>8/1/2023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pt-BR"/>
              <a:t>Tribunal Regional Eleitoral de MInas Gerais - Cartório da 07ª Zona</a:t>
            </a:r>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E7070A7-B3D2-432F-9E29-C7C2578E28EF}" type="datetime1">
              <a:rPr lang="en-US" smtClean="0"/>
              <a:t>8/1/2023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pt-BR"/>
              <a:t>Tribunal Regional Eleitoral de MInas Gerais - Cartório da 07ª Zona</a:t>
            </a:r>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pt-BR"/>
              <a:t>Clique para editar o título Mestre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60501E3E-B468-42F1-B6D0-C5106DDFED64}" type="datetime1">
              <a:rPr lang="en-US" smtClean="0"/>
              <a:t>8/1/2023</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r>
              <a:rPr lang="pt-BR"/>
              <a:t>Tribunal Regional Eleitoral de MInas Gerais - Cartório da 07ª Zona</a:t>
            </a:r>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‹nº›</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1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slideLayout" Target="../slideLayouts/slideLayout4.xml"/><Relationship Id="rId4" Type="http://schemas.openxmlformats.org/officeDocument/2006/relationships/video" Target="../media/media2.mp4"/></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microsoft.com/office/2007/relationships/media" Target="../media/media5.mp4"/><Relationship Id="rId7" Type="http://schemas.openxmlformats.org/officeDocument/2006/relationships/image" Target="../media/image13.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2.png"/><Relationship Id="rId5" Type="http://schemas.openxmlformats.org/officeDocument/2006/relationships/slideLayout" Target="../slideLayouts/slideLayout4.xml"/><Relationship Id="rId4" Type="http://schemas.openxmlformats.org/officeDocument/2006/relationships/video" Target="../media/media5.mp4"/></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4C93D6-0896-4894-814E-B980E6FC3DDC}"/>
              </a:ext>
            </a:extLst>
          </p:cNvPr>
          <p:cNvSpPr>
            <a:spLocks noGrp="1"/>
          </p:cNvSpPr>
          <p:nvPr>
            <p:ph type="ctrTitle"/>
          </p:nvPr>
        </p:nvSpPr>
        <p:spPr>
          <a:xfrm>
            <a:off x="1915128" y="1291904"/>
            <a:ext cx="8361229" cy="3584896"/>
          </a:xfrm>
        </p:spPr>
        <p:txBody>
          <a:bodyPr/>
          <a:lstStyle/>
          <a:p>
            <a:br>
              <a:rPr lang="pt-BR" sz="4000" dirty="0"/>
            </a:br>
            <a:br>
              <a:rPr lang="pt-BR" sz="4000" dirty="0"/>
            </a:br>
            <a:br>
              <a:rPr lang="pt-BR" sz="4000" dirty="0"/>
            </a:br>
            <a:br>
              <a:rPr lang="pt-BR" sz="4000" dirty="0"/>
            </a:br>
            <a:br>
              <a:rPr lang="pt-BR" sz="4000" dirty="0"/>
            </a:br>
            <a:r>
              <a:rPr lang="pt-BR" sz="4000" dirty="0"/>
              <a:t>Projeto cidadania jovem: mesário do Amanhã c/c gestor do futuro</a:t>
            </a:r>
            <a:br>
              <a:rPr lang="pt-BR" sz="4000" dirty="0"/>
            </a:br>
            <a:endParaRPr lang="pt-BR" sz="4000" dirty="0"/>
          </a:p>
        </p:txBody>
      </p:sp>
      <p:sp>
        <p:nvSpPr>
          <p:cNvPr id="3" name="Subtítulo 2">
            <a:extLst>
              <a:ext uri="{FF2B5EF4-FFF2-40B4-BE49-F238E27FC236}">
                <a16:creationId xmlns:a16="http://schemas.microsoft.com/office/drawing/2014/main" id="{79B72C00-E190-4BF7-B910-5B287B3011DD}"/>
              </a:ext>
            </a:extLst>
          </p:cNvPr>
          <p:cNvSpPr>
            <a:spLocks noGrp="1"/>
          </p:cNvSpPr>
          <p:nvPr>
            <p:ph type="subTitle" idx="1"/>
          </p:nvPr>
        </p:nvSpPr>
        <p:spPr>
          <a:xfrm>
            <a:off x="14541499" y="4144161"/>
            <a:ext cx="393700" cy="1208015"/>
          </a:xfrm>
        </p:spPr>
        <p:txBody>
          <a:bodyPr>
            <a:normAutofit/>
          </a:bodyPr>
          <a:lstStyle/>
          <a:p>
            <a:endParaRPr lang="pt-BR" dirty="0"/>
          </a:p>
        </p:txBody>
      </p:sp>
    </p:spTree>
    <p:extLst>
      <p:ext uri="{BB962C8B-B14F-4D97-AF65-F5344CB8AC3E}">
        <p14:creationId xmlns:p14="http://schemas.microsoft.com/office/powerpoint/2010/main" val="316304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E0A34B-396F-4FB7-999B-70642B1A926B}"/>
              </a:ext>
            </a:extLst>
          </p:cNvPr>
          <p:cNvSpPr>
            <a:spLocks noGrp="1"/>
          </p:cNvSpPr>
          <p:nvPr>
            <p:ph type="title"/>
          </p:nvPr>
        </p:nvSpPr>
        <p:spPr>
          <a:xfrm>
            <a:off x="1371600" y="685799"/>
            <a:ext cx="9601200" cy="1965121"/>
          </a:xfrm>
        </p:spPr>
        <p:txBody>
          <a:bodyPr>
            <a:normAutofit fontScale="90000"/>
          </a:bodyPr>
          <a:lstStyle/>
          <a:p>
            <a:pPr algn="ctr"/>
            <a:r>
              <a:rPr lang="pt-BR" sz="3600" dirty="0">
                <a:solidFill>
                  <a:schemeClr val="accent4">
                    <a:lumMod val="75000"/>
                  </a:schemeClr>
                </a:solidFill>
              </a:rPr>
              <a:t>Projeto Cidadania Jovem: Mesário do Amanhã c/c Gestor do Futuro</a:t>
            </a:r>
            <a:br>
              <a:rPr lang="pt-BR" sz="3600" dirty="0">
                <a:solidFill>
                  <a:schemeClr val="accent4">
                    <a:lumMod val="75000"/>
                  </a:schemeClr>
                </a:solidFill>
              </a:rPr>
            </a:br>
            <a:br>
              <a:rPr lang="pt-BR" dirty="0">
                <a:solidFill>
                  <a:schemeClr val="accent4">
                    <a:lumMod val="75000"/>
                  </a:schemeClr>
                </a:solidFill>
              </a:rPr>
            </a:br>
            <a:r>
              <a:rPr lang="pt-BR" sz="3100" dirty="0">
                <a:solidFill>
                  <a:srgbClr val="C00000"/>
                </a:solidFill>
              </a:rPr>
              <a:t>Material entregue aos Participantes</a:t>
            </a:r>
          </a:p>
        </p:txBody>
      </p:sp>
      <p:sp>
        <p:nvSpPr>
          <p:cNvPr id="4" name="Espaço Reservado para Rodapé 3">
            <a:extLst>
              <a:ext uri="{FF2B5EF4-FFF2-40B4-BE49-F238E27FC236}">
                <a16:creationId xmlns:a16="http://schemas.microsoft.com/office/drawing/2014/main" id="{9C8D984C-A06A-4626-9D9B-EEBBB15C3452}"/>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F5C3FE43-273B-4559-BE4F-D85AED981833}"/>
              </a:ext>
            </a:extLst>
          </p:cNvPr>
          <p:cNvSpPr>
            <a:spLocks noGrp="1"/>
          </p:cNvSpPr>
          <p:nvPr>
            <p:ph type="sldNum" sz="quarter" idx="12"/>
          </p:nvPr>
        </p:nvSpPr>
        <p:spPr/>
        <p:txBody>
          <a:bodyPr/>
          <a:lstStyle/>
          <a:p>
            <a:fld id="{69E57DC2-970A-4B3E-BB1C-7A09969E49DF}" type="slidenum">
              <a:rPr lang="en-US" smtClean="0"/>
              <a:t>10</a:t>
            </a:fld>
            <a:endParaRPr lang="en-US" dirty="0"/>
          </a:p>
        </p:txBody>
      </p:sp>
      <p:pic>
        <p:nvPicPr>
          <p:cNvPr id="7" name="Espaço Reservado para Conteúdo 6">
            <a:extLst>
              <a:ext uri="{FF2B5EF4-FFF2-40B4-BE49-F238E27FC236}">
                <a16:creationId xmlns:a16="http://schemas.microsoft.com/office/drawing/2014/main" id="{769C5C0C-466B-4B9A-96AA-4D1D2B90F437}"/>
              </a:ext>
            </a:extLst>
          </p:cNvPr>
          <p:cNvPicPr>
            <a:picLocks noGrp="1" noChangeAspect="1"/>
          </p:cNvPicPr>
          <p:nvPr>
            <p:ph idx="1"/>
          </p:nvPr>
        </p:nvPicPr>
        <p:blipFill>
          <a:blip r:embed="rId2"/>
          <a:stretch>
            <a:fillRect/>
          </a:stretch>
        </p:blipFill>
        <p:spPr>
          <a:xfrm>
            <a:off x="2407641" y="2650921"/>
            <a:ext cx="7860484" cy="3521280"/>
          </a:xfrm>
          <a:prstGeom prst="rect">
            <a:avLst/>
          </a:prstGeom>
        </p:spPr>
      </p:pic>
    </p:spTree>
    <p:extLst>
      <p:ext uri="{BB962C8B-B14F-4D97-AF65-F5344CB8AC3E}">
        <p14:creationId xmlns:p14="http://schemas.microsoft.com/office/powerpoint/2010/main" val="2291048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B79DCC5-F4B6-4C86-8A28-16EAF5500A85}"/>
              </a:ext>
            </a:extLst>
          </p:cNvPr>
          <p:cNvSpPr>
            <a:spLocks noGrp="1"/>
          </p:cNvSpPr>
          <p:nvPr>
            <p:ph type="title"/>
          </p:nvPr>
        </p:nvSpPr>
        <p:spPr>
          <a:xfrm>
            <a:off x="1371600" y="377505"/>
            <a:ext cx="9601200" cy="1794195"/>
          </a:xfrm>
        </p:spPr>
        <p:txBody>
          <a:bodyPr>
            <a:normAutofit fontScale="90000"/>
          </a:bodyPr>
          <a:lstStyle/>
          <a:p>
            <a:pPr algn="ctr"/>
            <a:r>
              <a:rPr lang="pt-BR" sz="3600" dirty="0">
                <a:solidFill>
                  <a:schemeClr val="accent4">
                    <a:lumMod val="75000"/>
                  </a:schemeClr>
                </a:solidFill>
              </a:rPr>
              <a:t>Projeto Cidadania Jovem: Mesário do Amanhã c/c Gestor do Futuro</a:t>
            </a:r>
            <a:br>
              <a:rPr lang="pt-BR" sz="3600" dirty="0">
                <a:solidFill>
                  <a:schemeClr val="accent4">
                    <a:lumMod val="75000"/>
                  </a:schemeClr>
                </a:solidFill>
              </a:rPr>
            </a:br>
            <a:br>
              <a:rPr lang="pt-BR" dirty="0">
                <a:solidFill>
                  <a:schemeClr val="accent4">
                    <a:lumMod val="75000"/>
                  </a:schemeClr>
                </a:solidFill>
              </a:rPr>
            </a:br>
            <a:r>
              <a:rPr lang="pt-BR" sz="3100" dirty="0">
                <a:solidFill>
                  <a:srgbClr val="C00000"/>
                </a:solidFill>
              </a:rPr>
              <a:t>Avaliação do Projeto (feedback)</a:t>
            </a:r>
          </a:p>
        </p:txBody>
      </p:sp>
      <p:sp>
        <p:nvSpPr>
          <p:cNvPr id="4" name="Espaço Reservado para Rodapé 3">
            <a:extLst>
              <a:ext uri="{FF2B5EF4-FFF2-40B4-BE49-F238E27FC236}">
                <a16:creationId xmlns:a16="http://schemas.microsoft.com/office/drawing/2014/main" id="{77EFB76F-4E58-4DE6-9BAF-C44EC3115A84}"/>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ECD04E95-48C4-4204-AE02-CC36E2254229}"/>
              </a:ext>
            </a:extLst>
          </p:cNvPr>
          <p:cNvSpPr>
            <a:spLocks noGrp="1"/>
          </p:cNvSpPr>
          <p:nvPr>
            <p:ph type="sldNum" sz="quarter" idx="12"/>
          </p:nvPr>
        </p:nvSpPr>
        <p:spPr/>
        <p:txBody>
          <a:bodyPr/>
          <a:lstStyle/>
          <a:p>
            <a:fld id="{69E57DC2-970A-4B3E-BB1C-7A09969E49DF}" type="slidenum">
              <a:rPr lang="en-US" smtClean="0"/>
              <a:t>11</a:t>
            </a:fld>
            <a:endParaRPr lang="en-US" dirty="0"/>
          </a:p>
        </p:txBody>
      </p:sp>
      <p:pic>
        <p:nvPicPr>
          <p:cNvPr id="9" name="Espaço Reservado para Conteúdo 5">
            <a:extLst>
              <a:ext uri="{FF2B5EF4-FFF2-40B4-BE49-F238E27FC236}">
                <a16:creationId xmlns:a16="http://schemas.microsoft.com/office/drawing/2014/main" id="{965AAC93-6D8D-404C-A9AA-FC8CC471001D}"/>
              </a:ext>
            </a:extLst>
          </p:cNvPr>
          <p:cNvPicPr>
            <a:picLocks noGrp="1" noChangeAspect="1"/>
          </p:cNvPicPr>
          <p:nvPr>
            <p:ph sz="half" idx="1"/>
          </p:nvPr>
        </p:nvPicPr>
        <p:blipFill>
          <a:blip r:embed="rId2"/>
          <a:stretch>
            <a:fillRect/>
          </a:stretch>
        </p:blipFill>
        <p:spPr>
          <a:xfrm>
            <a:off x="2294752" y="2286000"/>
            <a:ext cx="3409762" cy="4299358"/>
          </a:xfrm>
        </p:spPr>
      </p:pic>
      <p:pic>
        <p:nvPicPr>
          <p:cNvPr id="10" name="Espaço Reservado para Conteúdo 7">
            <a:extLst>
              <a:ext uri="{FF2B5EF4-FFF2-40B4-BE49-F238E27FC236}">
                <a16:creationId xmlns:a16="http://schemas.microsoft.com/office/drawing/2014/main" id="{3A540D1A-EF26-46C6-882C-28B05051BD96}"/>
              </a:ext>
            </a:extLst>
          </p:cNvPr>
          <p:cNvPicPr>
            <a:picLocks noGrp="1" noChangeAspect="1"/>
          </p:cNvPicPr>
          <p:nvPr>
            <p:ph sz="half" idx="2"/>
          </p:nvPr>
        </p:nvPicPr>
        <p:blipFill>
          <a:blip r:embed="rId3"/>
          <a:stretch>
            <a:fillRect/>
          </a:stretch>
        </p:blipFill>
        <p:spPr>
          <a:xfrm>
            <a:off x="6639887" y="2285999"/>
            <a:ext cx="3409761" cy="4299357"/>
          </a:xfrm>
        </p:spPr>
      </p:pic>
    </p:spTree>
    <p:extLst>
      <p:ext uri="{BB962C8B-B14F-4D97-AF65-F5344CB8AC3E}">
        <p14:creationId xmlns:p14="http://schemas.microsoft.com/office/powerpoint/2010/main" val="2055855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882FA6-B370-4271-B4E9-7C6B17B89EDF}"/>
              </a:ext>
            </a:extLst>
          </p:cNvPr>
          <p:cNvSpPr>
            <a:spLocks noGrp="1"/>
          </p:cNvSpPr>
          <p:nvPr>
            <p:ph type="title"/>
          </p:nvPr>
        </p:nvSpPr>
        <p:spPr>
          <a:xfrm>
            <a:off x="1371600" y="503340"/>
            <a:ext cx="9601200" cy="2046914"/>
          </a:xfrm>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br>
              <a:rPr lang="pt-BR" sz="3200" dirty="0">
                <a:solidFill>
                  <a:schemeClr val="accent4">
                    <a:lumMod val="75000"/>
                  </a:schemeClr>
                </a:solidFill>
              </a:rPr>
            </a:br>
            <a:r>
              <a:rPr lang="pt-BR" sz="2400" dirty="0">
                <a:solidFill>
                  <a:srgbClr val="C00000"/>
                </a:solidFill>
              </a:rPr>
              <a:t>Registro nas mídias do projeto em Eleições distintas, e o jovem já exercendo a função</a:t>
            </a:r>
          </a:p>
        </p:txBody>
      </p:sp>
      <p:sp>
        <p:nvSpPr>
          <p:cNvPr id="4" name="Espaço Reservado para Rodapé 3">
            <a:extLst>
              <a:ext uri="{FF2B5EF4-FFF2-40B4-BE49-F238E27FC236}">
                <a16:creationId xmlns:a16="http://schemas.microsoft.com/office/drawing/2014/main" id="{33E7F3A8-AC9C-4C7B-80EF-493B2BAAC819}"/>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D2F89B48-9429-4C5F-BF91-F60F8FDCBBAF}"/>
              </a:ext>
            </a:extLst>
          </p:cNvPr>
          <p:cNvSpPr>
            <a:spLocks noGrp="1"/>
          </p:cNvSpPr>
          <p:nvPr>
            <p:ph type="sldNum" sz="quarter" idx="12"/>
          </p:nvPr>
        </p:nvSpPr>
        <p:spPr/>
        <p:txBody>
          <a:bodyPr/>
          <a:lstStyle/>
          <a:p>
            <a:fld id="{69E57DC2-970A-4B3E-BB1C-7A09969E49DF}" type="slidenum">
              <a:rPr lang="en-US" smtClean="0"/>
              <a:t>12</a:t>
            </a:fld>
            <a:endParaRPr lang="en-US" dirty="0"/>
          </a:p>
        </p:txBody>
      </p:sp>
      <p:pic>
        <p:nvPicPr>
          <p:cNvPr id="6" name="Espaço Reservado para Conteúdo 4">
            <a:extLst>
              <a:ext uri="{FF2B5EF4-FFF2-40B4-BE49-F238E27FC236}">
                <a16:creationId xmlns:a16="http://schemas.microsoft.com/office/drawing/2014/main" id="{2F93B78C-503D-479C-B8B1-AE7D5C7AF24D}"/>
              </a:ext>
            </a:extLst>
          </p:cNvPr>
          <p:cNvPicPr>
            <a:picLocks noGrp="1" noChangeAspect="1"/>
          </p:cNvPicPr>
          <p:nvPr>
            <p:ph idx="1"/>
          </p:nvPr>
        </p:nvPicPr>
        <p:blipFill>
          <a:blip r:embed="rId2"/>
          <a:stretch>
            <a:fillRect/>
          </a:stretch>
        </p:blipFill>
        <p:spPr>
          <a:xfrm>
            <a:off x="3017606" y="2549525"/>
            <a:ext cx="6455130" cy="4044222"/>
          </a:xfrm>
        </p:spPr>
      </p:pic>
    </p:spTree>
    <p:extLst>
      <p:ext uri="{BB962C8B-B14F-4D97-AF65-F5344CB8AC3E}">
        <p14:creationId xmlns:p14="http://schemas.microsoft.com/office/powerpoint/2010/main" val="966667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2ADB323-7BF9-48A1-A3CE-68B51C58A91C}"/>
              </a:ext>
            </a:extLst>
          </p:cNvPr>
          <p:cNvSpPr>
            <a:spLocks noGrp="1"/>
          </p:cNvSpPr>
          <p:nvPr>
            <p:ph type="title"/>
          </p:nvPr>
        </p:nvSpPr>
        <p:spPr>
          <a:xfrm>
            <a:off x="1371600" y="453006"/>
            <a:ext cx="9601200" cy="1832993"/>
          </a:xfrm>
        </p:spPr>
        <p:txBody>
          <a:bodyPr>
            <a:normAutofit fontScale="90000"/>
          </a:bodyPr>
          <a:lstStyle/>
          <a:p>
            <a:pPr algn="ctr"/>
            <a:r>
              <a:rPr lang="pt-BR" sz="3600" dirty="0">
                <a:solidFill>
                  <a:schemeClr val="accent4">
                    <a:lumMod val="75000"/>
                  </a:schemeClr>
                </a:solidFill>
              </a:rPr>
              <a:t>Projeto Cidadania Jovem: Mesário do Amanhã c/c Gestor do Futuro</a:t>
            </a:r>
            <a:br>
              <a:rPr lang="pt-BR" sz="3600" dirty="0">
                <a:solidFill>
                  <a:schemeClr val="accent4">
                    <a:lumMod val="75000"/>
                  </a:schemeClr>
                </a:solidFill>
              </a:rPr>
            </a:br>
            <a:br>
              <a:rPr lang="pt-BR" sz="3600" dirty="0">
                <a:solidFill>
                  <a:schemeClr val="accent4">
                    <a:lumMod val="75000"/>
                  </a:schemeClr>
                </a:solidFill>
              </a:rPr>
            </a:br>
            <a:r>
              <a:rPr lang="pt-BR" sz="2200" dirty="0">
                <a:solidFill>
                  <a:srgbClr val="C00000"/>
                </a:solidFill>
              </a:rPr>
              <a:t>Convite para a Diplomação                         Diploma entregue ao Participante</a:t>
            </a:r>
            <a:br>
              <a:rPr lang="pt-BR" sz="2200" dirty="0">
                <a:solidFill>
                  <a:srgbClr val="C00000"/>
                </a:solidFill>
              </a:rPr>
            </a:br>
            <a:br>
              <a:rPr lang="pt-BR" dirty="0">
                <a:solidFill>
                  <a:schemeClr val="accent4">
                    <a:lumMod val="75000"/>
                  </a:schemeClr>
                </a:solidFill>
              </a:rPr>
            </a:br>
            <a:endParaRPr lang="pt-BR" dirty="0"/>
          </a:p>
        </p:txBody>
      </p:sp>
      <p:sp>
        <p:nvSpPr>
          <p:cNvPr id="2" name="Espaço Reservado para Rodapé 1">
            <a:extLst>
              <a:ext uri="{FF2B5EF4-FFF2-40B4-BE49-F238E27FC236}">
                <a16:creationId xmlns:a16="http://schemas.microsoft.com/office/drawing/2014/main" id="{E8104F93-06CB-4DFA-8B04-E3CD39565934}"/>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3" name="Espaço Reservado para Número de Slide 2">
            <a:extLst>
              <a:ext uri="{FF2B5EF4-FFF2-40B4-BE49-F238E27FC236}">
                <a16:creationId xmlns:a16="http://schemas.microsoft.com/office/drawing/2014/main" id="{32B7F0CF-C25D-4C7C-9212-DBFA0CE4AF49}"/>
              </a:ext>
            </a:extLst>
          </p:cNvPr>
          <p:cNvSpPr>
            <a:spLocks noGrp="1"/>
          </p:cNvSpPr>
          <p:nvPr>
            <p:ph type="sldNum" sz="quarter" idx="12"/>
          </p:nvPr>
        </p:nvSpPr>
        <p:spPr/>
        <p:txBody>
          <a:bodyPr/>
          <a:lstStyle/>
          <a:p>
            <a:fld id="{69E57DC2-970A-4B3E-BB1C-7A09969E49DF}" type="slidenum">
              <a:rPr lang="en-US" smtClean="0"/>
              <a:t>13</a:t>
            </a:fld>
            <a:endParaRPr lang="en-US" dirty="0"/>
          </a:p>
        </p:txBody>
      </p:sp>
      <p:pic>
        <p:nvPicPr>
          <p:cNvPr id="7" name="Espaço Reservado para Conteúdo 5">
            <a:extLst>
              <a:ext uri="{FF2B5EF4-FFF2-40B4-BE49-F238E27FC236}">
                <a16:creationId xmlns:a16="http://schemas.microsoft.com/office/drawing/2014/main" id="{95473E3F-0014-425B-895F-880DC5C8ADA6}"/>
              </a:ext>
            </a:extLst>
          </p:cNvPr>
          <p:cNvPicPr>
            <a:picLocks noGrp="1" noChangeAspect="1"/>
          </p:cNvPicPr>
          <p:nvPr>
            <p:ph sz="half" idx="1"/>
          </p:nvPr>
        </p:nvPicPr>
        <p:blipFill>
          <a:blip r:embed="rId2"/>
          <a:stretch>
            <a:fillRect/>
          </a:stretch>
        </p:blipFill>
        <p:spPr>
          <a:xfrm>
            <a:off x="1874551" y="2172749"/>
            <a:ext cx="3930631" cy="4232245"/>
          </a:xfrm>
        </p:spPr>
      </p:pic>
      <p:pic>
        <p:nvPicPr>
          <p:cNvPr id="8" name="Espaço Reservado para Conteúdo 7">
            <a:extLst>
              <a:ext uri="{FF2B5EF4-FFF2-40B4-BE49-F238E27FC236}">
                <a16:creationId xmlns:a16="http://schemas.microsoft.com/office/drawing/2014/main" id="{C4073B34-A7AA-4A3A-9270-6A618025CD96}"/>
              </a:ext>
            </a:extLst>
          </p:cNvPr>
          <p:cNvPicPr>
            <a:picLocks noGrp="1" noChangeAspect="1"/>
          </p:cNvPicPr>
          <p:nvPr>
            <p:ph sz="half" idx="2"/>
          </p:nvPr>
        </p:nvPicPr>
        <p:blipFill>
          <a:blip r:embed="rId3"/>
          <a:stretch>
            <a:fillRect/>
          </a:stretch>
        </p:blipFill>
        <p:spPr>
          <a:xfrm>
            <a:off x="6386821" y="2535868"/>
            <a:ext cx="4846038" cy="3537761"/>
          </a:xfrm>
        </p:spPr>
      </p:pic>
    </p:spTree>
    <p:extLst>
      <p:ext uri="{BB962C8B-B14F-4D97-AF65-F5344CB8AC3E}">
        <p14:creationId xmlns:p14="http://schemas.microsoft.com/office/powerpoint/2010/main" val="3073129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6118EC-221C-4C62-8219-A47014C22968}"/>
              </a:ext>
            </a:extLst>
          </p:cNvPr>
          <p:cNvSpPr>
            <a:spLocks noGrp="1"/>
          </p:cNvSpPr>
          <p:nvPr>
            <p:ph type="title"/>
          </p:nvPr>
        </p:nvSpPr>
        <p:spPr>
          <a:xfrm>
            <a:off x="1371600" y="685800"/>
            <a:ext cx="9601200" cy="1856064"/>
          </a:xfrm>
        </p:spPr>
        <p:txBody>
          <a:bodyPr>
            <a:normAutofit fontScale="90000"/>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br>
              <a:rPr lang="pt-BR" sz="3200" dirty="0">
                <a:solidFill>
                  <a:schemeClr val="accent4">
                    <a:lumMod val="75000"/>
                  </a:schemeClr>
                </a:solidFill>
              </a:rPr>
            </a:br>
            <a:r>
              <a:rPr lang="pt-BR" sz="2200" dirty="0">
                <a:solidFill>
                  <a:srgbClr val="C00000"/>
                </a:solidFill>
              </a:rPr>
              <a:t>Vídeos de um dos encontros com os jovens, falas do vereador sobre:</a:t>
            </a:r>
            <a:br>
              <a:rPr lang="pt-BR" sz="2200" dirty="0">
                <a:solidFill>
                  <a:srgbClr val="C00000"/>
                </a:solidFill>
              </a:rPr>
            </a:br>
            <a:r>
              <a:rPr lang="pt-BR" sz="2200" dirty="0">
                <a:solidFill>
                  <a:srgbClr val="C00000"/>
                </a:solidFill>
              </a:rPr>
              <a:t>O papel da Câmara                                  O papel do mesário</a:t>
            </a:r>
          </a:p>
        </p:txBody>
      </p:sp>
      <p:pic>
        <p:nvPicPr>
          <p:cNvPr id="7" name="Mídia3">
            <a:hlinkClick r:id="" action="ppaction://media"/>
            <a:extLst>
              <a:ext uri="{FF2B5EF4-FFF2-40B4-BE49-F238E27FC236}">
                <a16:creationId xmlns:a16="http://schemas.microsoft.com/office/drawing/2014/main" id="{35A815C6-484E-453C-839F-4B90BCD3932C}"/>
              </a:ext>
            </a:extLst>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6"/>
          <a:stretch>
            <a:fillRect/>
          </a:stretch>
        </p:blipFill>
        <p:spPr>
          <a:xfrm>
            <a:off x="1371600" y="2828925"/>
            <a:ext cx="4448175" cy="2495550"/>
          </a:xfrm>
        </p:spPr>
      </p:pic>
      <p:pic>
        <p:nvPicPr>
          <p:cNvPr id="8" name="Mídia2">
            <a:hlinkClick r:id="" action="ppaction://media"/>
            <a:extLst>
              <a:ext uri="{FF2B5EF4-FFF2-40B4-BE49-F238E27FC236}">
                <a16:creationId xmlns:a16="http://schemas.microsoft.com/office/drawing/2014/main" id="{A62236D8-29F0-4785-8DEE-E64D3F27994E}"/>
              </a:ext>
            </a:extLst>
          </p:cNvPr>
          <p:cNvPicPr>
            <a:picLocks noGrp="1" noChangeAspect="1"/>
          </p:cNvPicPr>
          <p:nvPr>
            <p:ph sz="half" idx="2"/>
            <a:videoFile r:link="rId4"/>
            <p:extLst>
              <p:ext uri="{DAA4B4D4-6D71-4841-9C94-3DE7FCFB9230}">
                <p14:media xmlns:p14="http://schemas.microsoft.com/office/powerpoint/2010/main" r:embed="rId3"/>
              </p:ext>
            </p:extLst>
          </p:nvPr>
        </p:nvPicPr>
        <p:blipFill>
          <a:blip r:embed="rId7"/>
          <a:stretch>
            <a:fillRect/>
          </a:stretch>
        </p:blipFill>
        <p:spPr>
          <a:xfrm>
            <a:off x="6524625" y="2828925"/>
            <a:ext cx="4448175" cy="2495550"/>
          </a:xfrm>
        </p:spPr>
      </p:pic>
      <p:sp>
        <p:nvSpPr>
          <p:cNvPr id="5" name="Espaço Reservado para Rodapé 4">
            <a:extLst>
              <a:ext uri="{FF2B5EF4-FFF2-40B4-BE49-F238E27FC236}">
                <a16:creationId xmlns:a16="http://schemas.microsoft.com/office/drawing/2014/main" id="{EC076E85-D329-4007-9C3D-8336C470B972}"/>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6" name="Espaço Reservado para Número de Slide 5">
            <a:extLst>
              <a:ext uri="{FF2B5EF4-FFF2-40B4-BE49-F238E27FC236}">
                <a16:creationId xmlns:a16="http://schemas.microsoft.com/office/drawing/2014/main" id="{516783AF-2CAF-4F44-9515-157DDDF45B43}"/>
              </a:ext>
            </a:extLst>
          </p:cNvPr>
          <p:cNvSpPr>
            <a:spLocks noGrp="1"/>
          </p:cNvSpPr>
          <p:nvPr>
            <p:ph type="sldNum" sz="quarter" idx="12"/>
          </p:nvPr>
        </p:nvSpPr>
        <p:spPr/>
        <p:txBody>
          <a:bodyPr/>
          <a:lstStyle/>
          <a:p>
            <a:fld id="{69E57DC2-970A-4B3E-BB1C-7A09969E49DF}" type="slidenum">
              <a:rPr lang="en-US" smtClean="0"/>
              <a:t>14</a:t>
            </a:fld>
            <a:endParaRPr lang="en-US" dirty="0"/>
          </a:p>
        </p:txBody>
      </p:sp>
    </p:spTree>
    <p:extLst>
      <p:ext uri="{BB962C8B-B14F-4D97-AF65-F5344CB8AC3E}">
        <p14:creationId xmlns:p14="http://schemas.microsoft.com/office/powerpoint/2010/main" val="285039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390"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820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video>
              <p:cMediaNode vol="80000">
                <p:cTn id="17" fill="hold" display="0">
                  <p:stCondLst>
                    <p:cond delay="indefinite"/>
                  </p:stCondLst>
                </p:cTn>
                <p:tgtEl>
                  <p:spTgt spid="8"/>
                </p:tgtEl>
              </p:cMediaNode>
            </p:video>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C0BFA3-0AC7-4A26-8C5C-8553D0537027}"/>
              </a:ext>
            </a:extLst>
          </p:cNvPr>
          <p:cNvSpPr>
            <a:spLocks noGrp="1"/>
          </p:cNvSpPr>
          <p:nvPr>
            <p:ph type="title"/>
          </p:nvPr>
        </p:nvSpPr>
        <p:spPr>
          <a:xfrm>
            <a:off x="1371600" y="685800"/>
            <a:ext cx="9601200" cy="1864452"/>
          </a:xfrm>
        </p:spPr>
        <p:txBody>
          <a:bodyPr>
            <a:normAutofit fontScale="90000"/>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br>
              <a:rPr lang="pt-BR" sz="3200" dirty="0">
                <a:solidFill>
                  <a:schemeClr val="accent4">
                    <a:lumMod val="75000"/>
                  </a:schemeClr>
                </a:solidFill>
              </a:rPr>
            </a:br>
            <a:r>
              <a:rPr lang="pt-BR" sz="2200" dirty="0">
                <a:solidFill>
                  <a:srgbClr val="C00000"/>
                </a:solidFill>
              </a:rPr>
              <a:t>Vídeo de um dos encontros com os jovens, participação do mesário mais antigo em exercício na Zona</a:t>
            </a:r>
            <a:endParaRPr lang="pt-BR" sz="2200" dirty="0"/>
          </a:p>
        </p:txBody>
      </p:sp>
      <p:sp>
        <p:nvSpPr>
          <p:cNvPr id="3" name="Espaço Reservado para Rodapé 2">
            <a:extLst>
              <a:ext uri="{FF2B5EF4-FFF2-40B4-BE49-F238E27FC236}">
                <a16:creationId xmlns:a16="http://schemas.microsoft.com/office/drawing/2014/main" id="{A9D61740-0F34-440F-AE7A-7C2AE7AD9DD3}"/>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4" name="Espaço Reservado para Número de Slide 3">
            <a:extLst>
              <a:ext uri="{FF2B5EF4-FFF2-40B4-BE49-F238E27FC236}">
                <a16:creationId xmlns:a16="http://schemas.microsoft.com/office/drawing/2014/main" id="{CA648AE4-B95F-4E6E-AA03-263968455CC9}"/>
              </a:ext>
            </a:extLst>
          </p:cNvPr>
          <p:cNvSpPr>
            <a:spLocks noGrp="1"/>
          </p:cNvSpPr>
          <p:nvPr>
            <p:ph type="sldNum" sz="quarter" idx="12"/>
          </p:nvPr>
        </p:nvSpPr>
        <p:spPr/>
        <p:txBody>
          <a:bodyPr/>
          <a:lstStyle/>
          <a:p>
            <a:fld id="{69E57DC2-970A-4B3E-BB1C-7A09969E49DF}" type="slidenum">
              <a:rPr lang="en-US" smtClean="0"/>
              <a:t>15</a:t>
            </a:fld>
            <a:endParaRPr lang="en-US" dirty="0"/>
          </a:p>
        </p:txBody>
      </p:sp>
      <p:pic>
        <p:nvPicPr>
          <p:cNvPr id="5" name="Mídia1">
            <a:hlinkClick r:id="" action="ppaction://media"/>
            <a:extLst>
              <a:ext uri="{FF2B5EF4-FFF2-40B4-BE49-F238E27FC236}">
                <a16:creationId xmlns:a16="http://schemas.microsoft.com/office/drawing/2014/main" id="{F3915E16-84DC-4C8E-B47F-CC48A51CC65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15826" y="2550252"/>
            <a:ext cx="7206346" cy="4174397"/>
          </a:xfrm>
          <a:prstGeom prst="rect">
            <a:avLst/>
          </a:prstGeom>
        </p:spPr>
      </p:pic>
    </p:spTree>
    <p:extLst>
      <p:ext uri="{BB962C8B-B14F-4D97-AF65-F5344CB8AC3E}">
        <p14:creationId xmlns:p14="http://schemas.microsoft.com/office/powerpoint/2010/main" val="3406892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6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C6B50BE4-F5C5-4B92-8177-41C052FA0433}"/>
              </a:ext>
            </a:extLst>
          </p:cNvPr>
          <p:cNvSpPr>
            <a:spLocks noGrp="1"/>
          </p:cNvSpPr>
          <p:nvPr>
            <p:ph type="title"/>
          </p:nvPr>
        </p:nvSpPr>
        <p:spPr>
          <a:xfrm>
            <a:off x="1371600" y="685800"/>
            <a:ext cx="9601200" cy="1755396"/>
          </a:xfrm>
        </p:spPr>
        <p:txBody>
          <a:bodyPr>
            <a:normAutofit fontScale="90000"/>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br>
              <a:rPr lang="pt-BR" sz="3200" dirty="0">
                <a:solidFill>
                  <a:schemeClr val="accent4">
                    <a:lumMod val="75000"/>
                  </a:schemeClr>
                </a:solidFill>
              </a:rPr>
            </a:br>
            <a:r>
              <a:rPr lang="pt-BR" sz="2200" dirty="0">
                <a:solidFill>
                  <a:srgbClr val="C00000"/>
                </a:solidFill>
              </a:rPr>
              <a:t>Vídeos das visitas supervisionadas nas seções eleitorais:</a:t>
            </a:r>
            <a:br>
              <a:rPr lang="pt-BR" sz="2200" dirty="0">
                <a:solidFill>
                  <a:srgbClr val="C00000"/>
                </a:solidFill>
              </a:rPr>
            </a:br>
            <a:r>
              <a:rPr lang="pt-BR" sz="2200" dirty="0">
                <a:solidFill>
                  <a:srgbClr val="C00000"/>
                </a:solidFill>
              </a:rPr>
              <a:t>Município de Volta Grande                                Município de Além Paraíba</a:t>
            </a:r>
          </a:p>
        </p:txBody>
      </p:sp>
      <p:pic>
        <p:nvPicPr>
          <p:cNvPr id="8" name="Mídia4">
            <a:hlinkClick r:id="" action="ppaction://media"/>
            <a:extLst>
              <a:ext uri="{FF2B5EF4-FFF2-40B4-BE49-F238E27FC236}">
                <a16:creationId xmlns:a16="http://schemas.microsoft.com/office/drawing/2014/main" id="{A509F93F-A8B9-42E3-A553-95F4B63880C9}"/>
              </a:ext>
            </a:extLst>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6"/>
          <a:stretch>
            <a:fillRect/>
          </a:stretch>
        </p:blipFill>
        <p:spPr>
          <a:xfrm>
            <a:off x="1371600" y="2940050"/>
            <a:ext cx="4448175" cy="2495550"/>
          </a:xfrm>
        </p:spPr>
      </p:pic>
      <p:pic>
        <p:nvPicPr>
          <p:cNvPr id="9" name="Mídia5">
            <a:hlinkClick r:id="" action="ppaction://media"/>
            <a:extLst>
              <a:ext uri="{FF2B5EF4-FFF2-40B4-BE49-F238E27FC236}">
                <a16:creationId xmlns:a16="http://schemas.microsoft.com/office/drawing/2014/main" id="{40884FD7-4E8D-47E1-AFFE-A6341561B3F2}"/>
              </a:ext>
            </a:extLst>
          </p:cNvPr>
          <p:cNvPicPr>
            <a:picLocks noGrp="1" noChangeAspect="1"/>
          </p:cNvPicPr>
          <p:nvPr>
            <p:ph sz="half" idx="2"/>
            <a:videoFile r:link="rId4"/>
            <p:extLst>
              <p:ext uri="{DAA4B4D4-6D71-4841-9C94-3DE7FCFB9230}">
                <p14:media xmlns:p14="http://schemas.microsoft.com/office/powerpoint/2010/main" r:embed="rId3"/>
              </p:ext>
            </p:extLst>
          </p:nvPr>
        </p:nvPicPr>
        <p:blipFill>
          <a:blip r:embed="rId7"/>
          <a:stretch>
            <a:fillRect/>
          </a:stretch>
        </p:blipFill>
        <p:spPr>
          <a:xfrm>
            <a:off x="6524625" y="2940050"/>
            <a:ext cx="4448175" cy="2495550"/>
          </a:xfrm>
        </p:spPr>
      </p:pic>
      <p:sp>
        <p:nvSpPr>
          <p:cNvPr id="3" name="Espaço Reservado para Rodapé 2">
            <a:extLst>
              <a:ext uri="{FF2B5EF4-FFF2-40B4-BE49-F238E27FC236}">
                <a16:creationId xmlns:a16="http://schemas.microsoft.com/office/drawing/2014/main" id="{585895E9-6C28-47C9-81E2-A74446DA29F4}"/>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4" name="Espaço Reservado para Número de Slide 3">
            <a:extLst>
              <a:ext uri="{FF2B5EF4-FFF2-40B4-BE49-F238E27FC236}">
                <a16:creationId xmlns:a16="http://schemas.microsoft.com/office/drawing/2014/main" id="{326491E8-99CB-44D8-9B98-E42AF62D8A67}"/>
              </a:ext>
            </a:extLst>
          </p:cNvPr>
          <p:cNvSpPr>
            <a:spLocks noGrp="1"/>
          </p:cNvSpPr>
          <p:nvPr>
            <p:ph type="sldNum" sz="quarter" idx="12"/>
          </p:nvPr>
        </p:nvSpPr>
        <p:spPr/>
        <p:txBody>
          <a:bodyPr/>
          <a:lstStyle/>
          <a:p>
            <a:fld id="{69E57DC2-970A-4B3E-BB1C-7A09969E49DF}" type="slidenum">
              <a:rPr lang="en-US" smtClean="0"/>
              <a:t>16</a:t>
            </a:fld>
            <a:endParaRPr lang="en-US" dirty="0"/>
          </a:p>
        </p:txBody>
      </p:sp>
    </p:spTree>
    <p:extLst>
      <p:ext uri="{BB962C8B-B14F-4D97-AF65-F5344CB8AC3E}">
        <p14:creationId xmlns:p14="http://schemas.microsoft.com/office/powerpoint/2010/main" val="200964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233"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922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vol="80000">
                <p:cTn id="17" fill="hold" display="0">
                  <p:stCondLst>
                    <p:cond delay="indefinite"/>
                  </p:stCondLst>
                </p:cTn>
                <p:tgtEl>
                  <p:spTgt spid="9"/>
                </p:tgtEl>
              </p:cMediaNode>
            </p:video>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209E08-67E9-478C-B4DD-F3D3404E564F}"/>
              </a:ext>
            </a:extLst>
          </p:cNvPr>
          <p:cNvSpPr>
            <a:spLocks noGrp="1"/>
          </p:cNvSpPr>
          <p:nvPr>
            <p:ph type="title"/>
          </p:nvPr>
        </p:nvSpPr>
        <p:spPr>
          <a:xfrm>
            <a:off x="1371600" y="685799"/>
            <a:ext cx="9601200" cy="1797341"/>
          </a:xfrm>
        </p:spPr>
        <p:txBody>
          <a:bodyPr>
            <a:normAutofit fontScale="90000"/>
          </a:bodyPr>
          <a:lstStyle/>
          <a:p>
            <a:pPr algn="ctr"/>
            <a:r>
              <a:rPr lang="pt-BR" sz="3200" dirty="0">
                <a:solidFill>
                  <a:schemeClr val="accent4">
                    <a:lumMod val="75000"/>
                  </a:schemeClr>
                </a:solidFill>
              </a:rPr>
              <a:t>Projeto Cidadania Jovem: Mesário do Amanhã c/c Gestor do Futuro</a:t>
            </a:r>
            <a:br>
              <a:rPr lang="pt-BR" sz="3200">
                <a:solidFill>
                  <a:schemeClr val="accent4">
                    <a:lumMod val="75000"/>
                  </a:schemeClr>
                </a:solidFill>
              </a:rPr>
            </a:br>
            <a:br>
              <a:rPr lang="pt-BR" sz="3200" dirty="0">
                <a:solidFill>
                  <a:schemeClr val="accent4">
                    <a:lumMod val="75000"/>
                  </a:schemeClr>
                </a:solidFill>
              </a:rPr>
            </a:br>
            <a:r>
              <a:rPr lang="pt-BR" sz="2200" dirty="0">
                <a:solidFill>
                  <a:srgbClr val="C00000"/>
                </a:solidFill>
              </a:rPr>
              <a:t>Depoimento da participante do projeto, que posteriormente foi estagiária, Profissional de Apoio às Eleições e, atualmente, mesária:</a:t>
            </a:r>
          </a:p>
        </p:txBody>
      </p:sp>
      <p:sp>
        <p:nvSpPr>
          <p:cNvPr id="3" name="Espaço Reservado para Rodapé 2">
            <a:extLst>
              <a:ext uri="{FF2B5EF4-FFF2-40B4-BE49-F238E27FC236}">
                <a16:creationId xmlns:a16="http://schemas.microsoft.com/office/drawing/2014/main" id="{3983D6BD-8BFE-4881-A395-36479A86CA26}"/>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4" name="Espaço Reservado para Número de Slide 3">
            <a:extLst>
              <a:ext uri="{FF2B5EF4-FFF2-40B4-BE49-F238E27FC236}">
                <a16:creationId xmlns:a16="http://schemas.microsoft.com/office/drawing/2014/main" id="{BC729A88-08B7-49B0-AF6C-EBBDCFA5A2FE}"/>
              </a:ext>
            </a:extLst>
          </p:cNvPr>
          <p:cNvSpPr>
            <a:spLocks noGrp="1"/>
          </p:cNvSpPr>
          <p:nvPr>
            <p:ph type="sldNum" sz="quarter" idx="12"/>
          </p:nvPr>
        </p:nvSpPr>
        <p:spPr/>
        <p:txBody>
          <a:bodyPr/>
          <a:lstStyle/>
          <a:p>
            <a:fld id="{69E57DC2-970A-4B3E-BB1C-7A09969E49DF}" type="slidenum">
              <a:rPr lang="en-US" smtClean="0"/>
              <a:t>17</a:t>
            </a:fld>
            <a:endParaRPr lang="en-US" dirty="0"/>
          </a:p>
        </p:txBody>
      </p:sp>
      <p:pic>
        <p:nvPicPr>
          <p:cNvPr id="5" name="VID-20211104-WA0006">
            <a:hlinkClick r:id="" action="ppaction://media"/>
            <a:extLst>
              <a:ext uri="{FF2B5EF4-FFF2-40B4-BE49-F238E27FC236}">
                <a16:creationId xmlns:a16="http://schemas.microsoft.com/office/drawing/2014/main" id="{81404581-5F81-4609-9510-E9EA6412E5F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968726" y="2483140"/>
            <a:ext cx="3107185" cy="3618772"/>
          </a:xfrm>
          <a:prstGeom prst="rect">
            <a:avLst/>
          </a:prstGeom>
        </p:spPr>
      </p:pic>
    </p:spTree>
    <p:extLst>
      <p:ext uri="{BB962C8B-B14F-4D97-AF65-F5344CB8AC3E}">
        <p14:creationId xmlns:p14="http://schemas.microsoft.com/office/powerpoint/2010/main" val="403433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84FD0B9-F64D-4DF3-8458-2AE95410FA5C}"/>
              </a:ext>
            </a:extLst>
          </p:cNvPr>
          <p:cNvSpPr>
            <a:spLocks noGrp="1"/>
          </p:cNvSpPr>
          <p:nvPr>
            <p:ph type="title"/>
          </p:nvPr>
        </p:nvSpPr>
        <p:spPr/>
        <p:txBody>
          <a:bodyPr>
            <a:no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solidFill>
                <a:schemeClr val="accent4">
                  <a:lumMod val="75000"/>
                </a:schemeClr>
              </a:solidFill>
            </a:endParaRPr>
          </a:p>
        </p:txBody>
      </p:sp>
      <p:sp>
        <p:nvSpPr>
          <p:cNvPr id="5" name="Espaço Reservado para Conteúdo 4">
            <a:extLst>
              <a:ext uri="{FF2B5EF4-FFF2-40B4-BE49-F238E27FC236}">
                <a16:creationId xmlns:a16="http://schemas.microsoft.com/office/drawing/2014/main" id="{4077A9B0-B6C9-4E6F-907E-F3B05CAF11E5}"/>
              </a:ext>
            </a:extLst>
          </p:cNvPr>
          <p:cNvSpPr>
            <a:spLocks noGrp="1"/>
          </p:cNvSpPr>
          <p:nvPr>
            <p:ph idx="1"/>
          </p:nvPr>
        </p:nvSpPr>
        <p:spPr>
          <a:xfrm>
            <a:off x="1589714" y="2319556"/>
            <a:ext cx="9601200" cy="3581400"/>
          </a:xfrm>
        </p:spPr>
        <p:txBody>
          <a:bodyPr>
            <a:normAutofit fontScale="70000" lnSpcReduction="20000"/>
          </a:bodyPr>
          <a:lstStyle/>
          <a:p>
            <a:pPr marL="0" indent="0">
              <a:buNone/>
              <a:tabLst>
                <a:tab pos="360000" algn="l"/>
              </a:tabLst>
            </a:pPr>
            <a:r>
              <a:rPr lang="pt-BR" sz="2400" b="1" u="sng" dirty="0">
                <a:solidFill>
                  <a:schemeClr val="tx2">
                    <a:lumMod val="90000"/>
                    <a:lumOff val="10000"/>
                  </a:schemeClr>
                </a:solidFill>
                <a:latin typeface="Times New Roman" panose="02020603050405020304" pitchFamily="18" charset="0"/>
                <a:cs typeface="Times New Roman" panose="02020603050405020304" pitchFamily="18" charset="0"/>
              </a:rPr>
              <a:t>Descritivo do Projeto:          </a:t>
            </a:r>
          </a:p>
          <a:p>
            <a:pPr marL="0" lvl="0" indent="0">
              <a:buNone/>
            </a:pP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         </a:t>
            </a:r>
          </a:p>
          <a:p>
            <a:pPr marL="0" lvl="0" indent="0">
              <a:buNone/>
            </a:pP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          </a:t>
            </a:r>
            <a:r>
              <a:rPr lang="pt-BR" sz="2100" dirty="0">
                <a:solidFill>
                  <a:schemeClr val="tx2">
                    <a:lumMod val="90000"/>
                    <a:lumOff val="10000"/>
                  </a:schemeClr>
                </a:solidFill>
                <a:latin typeface="Times New Roman" panose="02020603050405020304" pitchFamily="18" charset="0"/>
                <a:cs typeface="Times New Roman" panose="02020603050405020304" pitchFamily="18" charset="0"/>
              </a:rPr>
              <a:t>O projeto iniciou-se em 2014, com o desafio de buscar novos mesários, </a:t>
            </a:r>
            <a:r>
              <a:rPr lang="pt-BR" sz="2100" dirty="0">
                <a:latin typeface="Times New Roman" panose="02020603050405020304" pitchFamily="18" charset="0"/>
                <a:cs typeface="Times New Roman" panose="02020603050405020304" pitchFamily="18" charset="0"/>
              </a:rPr>
              <a:t>estender o número de mesários voluntários e fomentar a participação do eleitor novato, o interesse e a necessidade de participar do processo político da sua cidade e do país, seja no exercício da função de mesário, bem como na função de futuro gestor/fiscal da administração pública.</a:t>
            </a:r>
          </a:p>
          <a:p>
            <a:pPr marL="0" indent="0">
              <a:buNone/>
              <a:tabLst>
                <a:tab pos="360000" algn="l"/>
              </a:tabLst>
            </a:pPr>
            <a:r>
              <a:rPr lang="pt-BR" sz="2100" dirty="0">
                <a:solidFill>
                  <a:schemeClr val="tx2">
                    <a:lumMod val="90000"/>
                    <a:lumOff val="10000"/>
                  </a:schemeClr>
                </a:solidFill>
                <a:latin typeface="Times New Roman" panose="02020603050405020304" pitchFamily="18" charset="0"/>
                <a:cs typeface="Times New Roman" panose="02020603050405020304" pitchFamily="18" charset="0"/>
              </a:rPr>
              <a:t>         Em 2016, foi colocado em prática em maior escala, passou por aprimoramentos e começou a colher em 2018 seus primeiros frutos. Iniciamos com  finalidade de estimular a função de mesário, e compreendemos que, poderíamos ter um papel social de relevância, estimulando este jovem a exercer sua cidadania de forma plena, em vários setores da sociedade e pelos motivos certos, compreendendo e praticando a essência da verdadeira política e assim, ser agente transformador na sociedade a qual faz parte.</a:t>
            </a:r>
          </a:p>
          <a:p>
            <a:pPr marL="0" indent="0">
              <a:buNone/>
              <a:tabLst>
                <a:tab pos="360000" algn="l"/>
              </a:tabLst>
            </a:pPr>
            <a:r>
              <a:rPr lang="pt-BR" sz="2100" dirty="0">
                <a:solidFill>
                  <a:schemeClr val="tx2">
                    <a:lumMod val="90000"/>
                    <a:lumOff val="10000"/>
                  </a:schemeClr>
                </a:solidFill>
                <a:latin typeface="Times New Roman" panose="02020603050405020304" pitchFamily="18" charset="0"/>
                <a:cs typeface="Times New Roman" panose="02020603050405020304" pitchFamily="18" charset="0"/>
              </a:rPr>
              <a:t>          Realizamos diversas atividades, que serão esmiuçadas na prática do projeto, como treinamentos, visita supervisionada às seções eleitorais, diplomação dos participantes, feedback dos mesmos para que pudéssemos promover as melhorias, participação de mesários mais experientes, voluntariamente, bem como várias outras atividades. Todas as atividades estão comprovadas e ilustradas nos arquivos em anexo, demonstrando o sucesso do projeto, além de outros materiais que não comportaram a anexação.</a:t>
            </a:r>
            <a:endParaRPr lang="pt-BR" sz="1900" dirty="0">
              <a:solidFill>
                <a:schemeClr val="tx2">
                  <a:lumMod val="90000"/>
                  <a:lumOff val="10000"/>
                </a:schemeClr>
              </a:solidFill>
              <a:latin typeface="Times New Roman" panose="02020603050405020304" pitchFamily="18" charset="0"/>
              <a:cs typeface="Times New Roman" panose="02020603050405020304" pitchFamily="18" charset="0"/>
            </a:endParaRPr>
          </a:p>
          <a:p>
            <a:pPr marL="0" indent="0">
              <a:buNone/>
              <a:tabLst>
                <a:tab pos="360000" algn="l"/>
              </a:tabLst>
            </a:pPr>
            <a:endParaRPr lang="pt-BR" sz="1900" dirty="0">
              <a:solidFill>
                <a:schemeClr val="tx2">
                  <a:lumMod val="90000"/>
                  <a:lumOff val="10000"/>
                </a:schemeClr>
              </a:solidFill>
              <a:latin typeface="Times New Roman" panose="02020603050405020304" pitchFamily="18" charset="0"/>
              <a:cs typeface="Times New Roman" panose="02020603050405020304" pitchFamily="18" charset="0"/>
            </a:endParaRPr>
          </a:p>
          <a:p>
            <a:pPr marL="0" indent="0">
              <a:buNone/>
            </a:pPr>
            <a:endParaRPr lang="pt-BR" dirty="0"/>
          </a:p>
        </p:txBody>
      </p:sp>
      <p:sp>
        <p:nvSpPr>
          <p:cNvPr id="2" name="Espaço Reservado para Rodapé 1">
            <a:extLst>
              <a:ext uri="{FF2B5EF4-FFF2-40B4-BE49-F238E27FC236}">
                <a16:creationId xmlns:a16="http://schemas.microsoft.com/office/drawing/2014/main" id="{2C8540AA-50D7-48C1-996F-5AAA538078D6}"/>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3" name="Espaço Reservado para Número de Slide 2">
            <a:extLst>
              <a:ext uri="{FF2B5EF4-FFF2-40B4-BE49-F238E27FC236}">
                <a16:creationId xmlns:a16="http://schemas.microsoft.com/office/drawing/2014/main" id="{E726A6C5-9AF1-4DF9-B2DA-11169F2A01BB}"/>
              </a:ext>
            </a:extLst>
          </p:cNvPr>
          <p:cNvSpPr>
            <a:spLocks noGrp="1"/>
          </p:cNvSpPr>
          <p:nvPr>
            <p:ph type="sldNum" sz="quarter" idx="12"/>
          </p:nvPr>
        </p:nvSpPr>
        <p:spPr/>
        <p:txBody>
          <a:bodyPr/>
          <a:lstStyle/>
          <a:p>
            <a:fld id="{69E57DC2-970A-4B3E-BB1C-7A09969E49DF}" type="slidenum">
              <a:rPr lang="en-US" smtClean="0"/>
              <a:t>2</a:t>
            </a:fld>
            <a:endParaRPr lang="en-US" dirty="0"/>
          </a:p>
        </p:txBody>
      </p:sp>
    </p:spTree>
    <p:extLst>
      <p:ext uri="{BB962C8B-B14F-4D97-AF65-F5344CB8AC3E}">
        <p14:creationId xmlns:p14="http://schemas.microsoft.com/office/powerpoint/2010/main" val="2176614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595840E-19E7-43BC-8643-3B17455068DA}"/>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solidFill>
                <a:schemeClr val="accent4">
                  <a:lumMod val="75000"/>
                </a:schemeClr>
              </a:solidFill>
            </a:endParaRPr>
          </a:p>
        </p:txBody>
      </p:sp>
      <p:sp>
        <p:nvSpPr>
          <p:cNvPr id="5" name="Espaço Reservado para Conteúdo 4">
            <a:extLst>
              <a:ext uri="{FF2B5EF4-FFF2-40B4-BE49-F238E27FC236}">
                <a16:creationId xmlns:a16="http://schemas.microsoft.com/office/drawing/2014/main" id="{95FE8EE2-2012-47A0-B593-23AEB6E675C0}"/>
              </a:ext>
            </a:extLst>
          </p:cNvPr>
          <p:cNvSpPr>
            <a:spLocks noGrp="1"/>
          </p:cNvSpPr>
          <p:nvPr>
            <p:ph idx="1"/>
          </p:nvPr>
        </p:nvSpPr>
        <p:spPr/>
        <p:txBody>
          <a:bodyPr>
            <a:normAutofit fontScale="85000" lnSpcReduction="10000"/>
          </a:bodyPr>
          <a:lstStyle/>
          <a:p>
            <a:pPr marL="0" indent="0">
              <a:buNone/>
            </a:pPr>
            <a:r>
              <a:rPr lang="pt-BR" sz="2400" b="1" u="sng" dirty="0">
                <a:solidFill>
                  <a:schemeClr val="tx2">
                    <a:lumMod val="90000"/>
                    <a:lumOff val="10000"/>
                  </a:schemeClr>
                </a:solidFill>
                <a:latin typeface="Times New Roman" panose="02020603050405020304" pitchFamily="18" charset="0"/>
                <a:cs typeface="Times New Roman" panose="02020603050405020304" pitchFamily="18" charset="0"/>
              </a:rPr>
              <a:t>Objetivos a alcançar</a:t>
            </a:r>
            <a:r>
              <a:rPr lang="pt-BR" sz="2400" b="1" dirty="0">
                <a:solidFill>
                  <a:schemeClr val="tx2">
                    <a:lumMod val="90000"/>
                    <a:lumOff val="10000"/>
                  </a:schemeClr>
                </a:solidFill>
                <a:latin typeface="Times New Roman" panose="02020603050405020304" pitchFamily="18" charset="0"/>
                <a:cs typeface="Times New Roman" panose="02020603050405020304" pitchFamily="18" charset="0"/>
              </a:rPr>
              <a:t>:</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Despertar no eleitor de 16 e 17 anos, o interesse pelo trabalho e a importância do papel do mesário;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Estimular que este eleitor, queira ser mesário voluntário assim que completar 18 anos;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Estender o conceito de cidadania deste eleitor, trazendo-o para o seu cotidiano e com reflexos no seu futuro, demonstrando ao mesmo, sua capacidade de votar e ser votado, interagindo com a realidade escolar do mesmo;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Orientar este eleitor quanto as funções do mesário e do gestor/fiscal da administração pública, o trabalho desenvolvido pelos mesmos, sua importância e esclarecer suas eventuais dúvidas;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Aumentar o número de mesários voluntários com formação de cadastro reserva;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Estimular que este jovem participe mais da vida pública e política do país, quebrando paradigmas e estereótipos sobre a política e políticos. </a:t>
            </a:r>
          </a:p>
          <a:p>
            <a:pPr marL="0" indent="0">
              <a:buNone/>
            </a:pPr>
            <a:endParaRPr lang="pt-BR" dirty="0"/>
          </a:p>
        </p:txBody>
      </p:sp>
      <p:sp>
        <p:nvSpPr>
          <p:cNvPr id="2" name="Espaço Reservado para Rodapé 1">
            <a:extLst>
              <a:ext uri="{FF2B5EF4-FFF2-40B4-BE49-F238E27FC236}">
                <a16:creationId xmlns:a16="http://schemas.microsoft.com/office/drawing/2014/main" id="{BDABC2FE-6CE6-4808-9AED-3C2C6AFCAB87}"/>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3" name="Espaço Reservado para Número de Slide 2">
            <a:extLst>
              <a:ext uri="{FF2B5EF4-FFF2-40B4-BE49-F238E27FC236}">
                <a16:creationId xmlns:a16="http://schemas.microsoft.com/office/drawing/2014/main" id="{61061A9F-538F-4BE5-B697-1E1716600F0A}"/>
              </a:ext>
            </a:extLst>
          </p:cNvPr>
          <p:cNvSpPr>
            <a:spLocks noGrp="1"/>
          </p:cNvSpPr>
          <p:nvPr>
            <p:ph type="sldNum" sz="quarter" idx="12"/>
          </p:nvPr>
        </p:nvSpPr>
        <p:spPr/>
        <p:txBody>
          <a:bodyPr/>
          <a:lstStyle/>
          <a:p>
            <a:fld id="{69E57DC2-970A-4B3E-BB1C-7A09969E49DF}" type="slidenum">
              <a:rPr lang="en-US" smtClean="0"/>
              <a:t>3</a:t>
            </a:fld>
            <a:endParaRPr lang="en-US" dirty="0"/>
          </a:p>
        </p:txBody>
      </p:sp>
    </p:spTree>
    <p:extLst>
      <p:ext uri="{BB962C8B-B14F-4D97-AF65-F5344CB8AC3E}">
        <p14:creationId xmlns:p14="http://schemas.microsoft.com/office/powerpoint/2010/main" val="2924808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D9955B10-4AA0-4814-A379-C9BEF0EF430C}"/>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solidFill>
                <a:schemeClr val="accent4">
                  <a:lumMod val="75000"/>
                </a:schemeClr>
              </a:solidFill>
            </a:endParaRPr>
          </a:p>
        </p:txBody>
      </p:sp>
      <p:sp>
        <p:nvSpPr>
          <p:cNvPr id="5" name="Espaço Reservado para Texto 4">
            <a:extLst>
              <a:ext uri="{FF2B5EF4-FFF2-40B4-BE49-F238E27FC236}">
                <a16:creationId xmlns:a16="http://schemas.microsoft.com/office/drawing/2014/main" id="{EF213DBD-5912-4C06-BB26-96B0174F0935}"/>
              </a:ext>
            </a:extLst>
          </p:cNvPr>
          <p:cNvSpPr>
            <a:spLocks noGrp="1"/>
          </p:cNvSpPr>
          <p:nvPr>
            <p:ph type="body" idx="1"/>
          </p:nvPr>
        </p:nvSpPr>
        <p:spPr/>
        <p:txBody>
          <a:bodyPr/>
          <a:lstStyle/>
          <a:p>
            <a:r>
              <a:rPr lang="pt-BR" b="1" u="sng" dirty="0">
                <a:solidFill>
                  <a:schemeClr val="tx2">
                    <a:lumMod val="90000"/>
                    <a:lumOff val="10000"/>
                  </a:schemeClr>
                </a:solidFill>
              </a:rPr>
              <a:t>Metodologias utilizadas</a:t>
            </a:r>
            <a:r>
              <a:rPr lang="pt-BR" dirty="0">
                <a:solidFill>
                  <a:schemeClr val="tx2">
                    <a:lumMod val="90000"/>
                    <a:lumOff val="10000"/>
                  </a:schemeClr>
                </a:solidFill>
              </a:rPr>
              <a:t>:</a:t>
            </a:r>
          </a:p>
          <a:p>
            <a:endParaRPr lang="pt-BR" dirty="0"/>
          </a:p>
        </p:txBody>
      </p:sp>
      <p:sp>
        <p:nvSpPr>
          <p:cNvPr id="6" name="Espaço Reservado para Conteúdo 5">
            <a:extLst>
              <a:ext uri="{FF2B5EF4-FFF2-40B4-BE49-F238E27FC236}">
                <a16:creationId xmlns:a16="http://schemas.microsoft.com/office/drawing/2014/main" id="{34D56E26-54A1-42B7-8A5F-12B14407BF1C}"/>
              </a:ext>
            </a:extLst>
          </p:cNvPr>
          <p:cNvSpPr>
            <a:spLocks noGrp="1"/>
          </p:cNvSpPr>
          <p:nvPr>
            <p:ph sz="half" idx="2"/>
          </p:nvPr>
        </p:nvSpPr>
        <p:spPr>
          <a:xfrm>
            <a:off x="1371600" y="3164775"/>
            <a:ext cx="4443984" cy="2702625"/>
          </a:xfrm>
        </p:spPr>
        <p:txBody>
          <a:bodyPr>
            <a:normAutofit fontScale="77500" lnSpcReduction="20000"/>
          </a:bodyPr>
          <a:lstStyle/>
          <a:p>
            <a:pPr algn="ctr"/>
            <a:r>
              <a:rPr lang="pt-BR" dirty="0">
                <a:solidFill>
                  <a:schemeClr val="tx2">
                    <a:lumMod val="90000"/>
                    <a:lumOff val="10000"/>
                  </a:schemeClr>
                </a:solidFill>
              </a:rPr>
              <a:t>Cadastramento dos interessados</a:t>
            </a:r>
          </a:p>
          <a:p>
            <a:pPr algn="ctr"/>
            <a:r>
              <a:rPr lang="pt-BR" dirty="0">
                <a:solidFill>
                  <a:schemeClr val="tx2">
                    <a:lumMod val="90000"/>
                    <a:lumOff val="10000"/>
                  </a:schemeClr>
                </a:solidFill>
              </a:rPr>
              <a:t>Treinamento presencial e/ou on-line</a:t>
            </a:r>
          </a:p>
          <a:p>
            <a:pPr algn="ctr"/>
            <a:r>
              <a:rPr lang="pt-BR" dirty="0">
                <a:solidFill>
                  <a:schemeClr val="tx2">
                    <a:lumMod val="90000"/>
                    <a:lumOff val="10000"/>
                  </a:schemeClr>
                </a:solidFill>
              </a:rPr>
              <a:t>Confecção de atividades escolares </a:t>
            </a:r>
          </a:p>
          <a:p>
            <a:pPr algn="ctr"/>
            <a:r>
              <a:rPr lang="pt-BR" dirty="0">
                <a:solidFill>
                  <a:schemeClr val="tx2">
                    <a:lumMod val="90000"/>
                    <a:lumOff val="10000"/>
                  </a:schemeClr>
                </a:solidFill>
              </a:rPr>
              <a:t>Realização de feedback através de pesquisas e relatórios</a:t>
            </a:r>
          </a:p>
          <a:p>
            <a:pPr algn="ctr"/>
            <a:r>
              <a:rPr lang="pt-BR" dirty="0">
                <a:solidFill>
                  <a:schemeClr val="tx2">
                    <a:lumMod val="90000"/>
                    <a:lumOff val="10000"/>
                  </a:schemeClr>
                </a:solidFill>
              </a:rPr>
              <a:t>Visita supervisionada aos locais de votação</a:t>
            </a:r>
          </a:p>
          <a:p>
            <a:pPr algn="ctr"/>
            <a:r>
              <a:rPr lang="pt-BR" dirty="0">
                <a:solidFill>
                  <a:schemeClr val="tx2">
                    <a:lumMod val="90000"/>
                    <a:lumOff val="10000"/>
                  </a:schemeClr>
                </a:solidFill>
              </a:rPr>
              <a:t>Diplomação ao término do projeto. </a:t>
            </a:r>
          </a:p>
          <a:p>
            <a:endParaRPr lang="pt-BR" dirty="0"/>
          </a:p>
        </p:txBody>
      </p:sp>
      <p:sp>
        <p:nvSpPr>
          <p:cNvPr id="7" name="Espaço Reservado para Texto 6">
            <a:extLst>
              <a:ext uri="{FF2B5EF4-FFF2-40B4-BE49-F238E27FC236}">
                <a16:creationId xmlns:a16="http://schemas.microsoft.com/office/drawing/2014/main" id="{36E48646-4E61-48CE-A18B-7C6583C1F0E0}"/>
              </a:ext>
            </a:extLst>
          </p:cNvPr>
          <p:cNvSpPr>
            <a:spLocks noGrp="1"/>
          </p:cNvSpPr>
          <p:nvPr>
            <p:ph type="body" sz="quarter" idx="3"/>
          </p:nvPr>
        </p:nvSpPr>
        <p:spPr/>
        <p:txBody>
          <a:bodyPr/>
          <a:lstStyle/>
          <a:p>
            <a:r>
              <a:rPr lang="pt-BR" b="1" u="sng" dirty="0">
                <a:solidFill>
                  <a:schemeClr val="tx2">
                    <a:lumMod val="90000"/>
                    <a:lumOff val="10000"/>
                  </a:schemeClr>
                </a:solidFill>
              </a:rPr>
              <a:t>Ferramentas utilizadas</a:t>
            </a:r>
            <a:r>
              <a:rPr lang="pt-BR" dirty="0">
                <a:solidFill>
                  <a:schemeClr val="tx2">
                    <a:lumMod val="90000"/>
                    <a:lumOff val="10000"/>
                  </a:schemeClr>
                </a:solidFill>
              </a:rPr>
              <a:t>:</a:t>
            </a:r>
          </a:p>
          <a:p>
            <a:endParaRPr lang="pt-BR" dirty="0"/>
          </a:p>
        </p:txBody>
      </p:sp>
      <p:sp>
        <p:nvSpPr>
          <p:cNvPr id="8" name="Espaço Reservado para Conteúdo 7">
            <a:extLst>
              <a:ext uri="{FF2B5EF4-FFF2-40B4-BE49-F238E27FC236}">
                <a16:creationId xmlns:a16="http://schemas.microsoft.com/office/drawing/2014/main" id="{BB24D8C2-E504-495E-A6D8-D86A6B994820}"/>
              </a:ext>
            </a:extLst>
          </p:cNvPr>
          <p:cNvSpPr>
            <a:spLocks noGrp="1"/>
          </p:cNvSpPr>
          <p:nvPr>
            <p:ph sz="quarter" idx="4"/>
          </p:nvPr>
        </p:nvSpPr>
        <p:spPr/>
        <p:txBody>
          <a:bodyPr>
            <a:normAutofit fontScale="77500" lnSpcReduction="20000"/>
          </a:bodyPr>
          <a:lstStyle/>
          <a:p>
            <a:pPr algn="ctr"/>
            <a:r>
              <a:rPr lang="pt-BR" dirty="0">
                <a:solidFill>
                  <a:schemeClr val="tx2">
                    <a:lumMod val="90000"/>
                    <a:lumOff val="10000"/>
                  </a:schemeClr>
                </a:solidFill>
              </a:rPr>
              <a:t>Formulários impressos</a:t>
            </a:r>
          </a:p>
          <a:p>
            <a:pPr algn="ctr"/>
            <a:r>
              <a:rPr lang="pt-BR" dirty="0">
                <a:solidFill>
                  <a:schemeClr val="tx2">
                    <a:lumMod val="90000"/>
                    <a:lumOff val="10000"/>
                  </a:schemeClr>
                </a:solidFill>
              </a:rPr>
              <a:t>Manual do Mesário confeccionado pelo TSE</a:t>
            </a:r>
          </a:p>
          <a:p>
            <a:pPr algn="ctr"/>
            <a:r>
              <a:rPr lang="pt-BR" dirty="0">
                <a:solidFill>
                  <a:schemeClr val="tx2">
                    <a:lumMod val="90000"/>
                    <a:lumOff val="10000"/>
                  </a:schemeClr>
                </a:solidFill>
              </a:rPr>
              <a:t>Recursos áudio visuais</a:t>
            </a:r>
          </a:p>
          <a:p>
            <a:pPr algn="ctr"/>
            <a:r>
              <a:rPr lang="pt-BR" dirty="0">
                <a:solidFill>
                  <a:schemeClr val="tx2">
                    <a:lumMod val="90000"/>
                    <a:lumOff val="10000"/>
                  </a:schemeClr>
                </a:solidFill>
              </a:rPr>
              <a:t>Depoimentos e entrevistas com mesários </a:t>
            </a:r>
          </a:p>
          <a:p>
            <a:pPr algn="ctr"/>
            <a:r>
              <a:rPr lang="pt-BR" dirty="0">
                <a:solidFill>
                  <a:schemeClr val="tx2">
                    <a:lumMod val="90000"/>
                    <a:lumOff val="10000"/>
                  </a:schemeClr>
                </a:solidFill>
              </a:rPr>
              <a:t>Rodas de conversa com gestores públicos</a:t>
            </a:r>
          </a:p>
          <a:p>
            <a:pPr algn="ctr"/>
            <a:r>
              <a:rPr lang="pt-BR" dirty="0">
                <a:solidFill>
                  <a:schemeClr val="tx2">
                    <a:lumMod val="90000"/>
                    <a:lumOff val="10000"/>
                  </a:schemeClr>
                </a:solidFill>
              </a:rPr>
              <a:t>Urnas eletrônicas</a:t>
            </a:r>
          </a:p>
          <a:p>
            <a:pPr marL="0" indent="0">
              <a:buNone/>
            </a:pPr>
            <a:r>
              <a:rPr lang="pt-BR" dirty="0"/>
              <a:t> </a:t>
            </a:r>
          </a:p>
          <a:p>
            <a:endParaRPr lang="pt-BR" dirty="0"/>
          </a:p>
        </p:txBody>
      </p:sp>
      <p:sp>
        <p:nvSpPr>
          <p:cNvPr id="2" name="Espaço Reservado para Rodapé 1">
            <a:extLst>
              <a:ext uri="{FF2B5EF4-FFF2-40B4-BE49-F238E27FC236}">
                <a16:creationId xmlns:a16="http://schemas.microsoft.com/office/drawing/2014/main" id="{B75DBF07-AEAB-4AE3-AA00-41498CCF58A4}"/>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3" name="Espaço Reservado para Número de Slide 2">
            <a:extLst>
              <a:ext uri="{FF2B5EF4-FFF2-40B4-BE49-F238E27FC236}">
                <a16:creationId xmlns:a16="http://schemas.microsoft.com/office/drawing/2014/main" id="{A9F83EE3-E7F9-44E8-A934-D91BD8C2ECAD}"/>
              </a:ext>
            </a:extLst>
          </p:cNvPr>
          <p:cNvSpPr>
            <a:spLocks noGrp="1"/>
          </p:cNvSpPr>
          <p:nvPr>
            <p:ph type="sldNum" sz="quarter" idx="12"/>
          </p:nvPr>
        </p:nvSpPr>
        <p:spPr/>
        <p:txBody>
          <a:bodyPr/>
          <a:lstStyle/>
          <a:p>
            <a:fld id="{69E57DC2-970A-4B3E-BB1C-7A09969E49DF}" type="slidenum">
              <a:rPr lang="en-US" smtClean="0"/>
              <a:t>4</a:t>
            </a:fld>
            <a:endParaRPr lang="en-US" dirty="0"/>
          </a:p>
        </p:txBody>
      </p:sp>
    </p:spTree>
    <p:extLst>
      <p:ext uri="{BB962C8B-B14F-4D97-AF65-F5344CB8AC3E}">
        <p14:creationId xmlns:p14="http://schemas.microsoft.com/office/powerpoint/2010/main" val="212881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9C4D72DE-4EB4-43CE-AA3E-B850965F69CE}"/>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p>
        </p:txBody>
      </p:sp>
      <p:sp>
        <p:nvSpPr>
          <p:cNvPr id="10" name="Espaço Reservado para Conteúdo 9">
            <a:extLst>
              <a:ext uri="{FF2B5EF4-FFF2-40B4-BE49-F238E27FC236}">
                <a16:creationId xmlns:a16="http://schemas.microsoft.com/office/drawing/2014/main" id="{6BC93D85-F5F4-415C-A64B-9EE3DF0493CE}"/>
              </a:ext>
            </a:extLst>
          </p:cNvPr>
          <p:cNvSpPr>
            <a:spLocks noGrp="1"/>
          </p:cNvSpPr>
          <p:nvPr>
            <p:ph idx="1"/>
          </p:nvPr>
        </p:nvSpPr>
        <p:spPr/>
        <p:txBody>
          <a:bodyPr>
            <a:normAutofit/>
          </a:bodyPr>
          <a:lstStyle/>
          <a:p>
            <a:pPr marL="0" indent="0">
              <a:buNone/>
            </a:pPr>
            <a:r>
              <a:rPr lang="pt-BR" b="1" u="sng" dirty="0">
                <a:solidFill>
                  <a:schemeClr val="tx2">
                    <a:lumMod val="90000"/>
                    <a:lumOff val="10000"/>
                  </a:schemeClr>
                </a:solidFill>
                <a:latin typeface="Times New Roman" panose="02020603050405020304" pitchFamily="18" charset="0"/>
                <a:cs typeface="Times New Roman" panose="02020603050405020304" pitchFamily="18" charset="0"/>
              </a:rPr>
              <a:t>Desenvolvimento do Projeto</a:t>
            </a:r>
            <a:r>
              <a:rPr lang="pt-BR" dirty="0">
                <a:solidFill>
                  <a:schemeClr val="tx2">
                    <a:lumMod val="90000"/>
                    <a:lumOff val="10000"/>
                  </a:schemeClr>
                </a:solidFill>
                <a:latin typeface="Times New Roman" panose="02020603050405020304" pitchFamily="18" charset="0"/>
                <a:cs typeface="Times New Roman" panose="02020603050405020304" pitchFamily="18" charset="0"/>
              </a:rPr>
              <a:t>:</a:t>
            </a:r>
          </a:p>
          <a:p>
            <a:pPr marL="0" indent="0">
              <a:buNone/>
            </a:pPr>
            <a:r>
              <a:rPr lang="pt-BR" sz="1600" dirty="0">
                <a:solidFill>
                  <a:schemeClr val="tx2">
                    <a:lumMod val="90000"/>
                    <a:lumOff val="10000"/>
                  </a:schemeClr>
                </a:solidFill>
              </a:rPr>
              <a:t>          </a:t>
            </a:r>
            <a:r>
              <a:rPr lang="pt-BR" sz="1600" dirty="0">
                <a:solidFill>
                  <a:schemeClr val="tx2">
                    <a:lumMod val="90000"/>
                    <a:lumOff val="10000"/>
                  </a:schemeClr>
                </a:solidFill>
                <a:latin typeface="Times New Roman" panose="02020603050405020304" pitchFamily="18" charset="0"/>
                <a:cs typeface="Times New Roman" panose="02020603050405020304" pitchFamily="18" charset="0"/>
              </a:rPr>
              <a:t>Começamos o projeto, fazendo contato prévio com as escolas, acertando as atividades e o valor atribuído às mesmas, que serão exigidos dos alunos pelos professores, referentes ao projeto. </a:t>
            </a:r>
          </a:p>
          <a:p>
            <a:pPr marL="0" indent="0">
              <a:buNone/>
            </a:pPr>
            <a:r>
              <a:rPr lang="pt-BR" sz="1600" dirty="0">
                <a:solidFill>
                  <a:schemeClr val="tx2">
                    <a:lumMod val="90000"/>
                    <a:lumOff val="10000"/>
                  </a:schemeClr>
                </a:solidFill>
                <a:latin typeface="Times New Roman" panose="02020603050405020304" pitchFamily="18" charset="0"/>
                <a:cs typeface="Times New Roman" panose="02020603050405020304" pitchFamily="18" charset="0"/>
              </a:rPr>
              <a:t>          Passamos as informações aos alunos através de uma conversa(palestra) e há o cadastramento prévio daqueles que querem participar. </a:t>
            </a:r>
          </a:p>
          <a:p>
            <a:pPr marL="0" indent="0">
              <a:buNone/>
            </a:pPr>
            <a:r>
              <a:rPr lang="pt-BR" sz="1600" dirty="0">
                <a:solidFill>
                  <a:schemeClr val="tx2">
                    <a:lumMod val="90000"/>
                    <a:lumOff val="10000"/>
                  </a:schemeClr>
                </a:solidFill>
                <a:latin typeface="Times New Roman" panose="02020603050405020304" pitchFamily="18" charset="0"/>
                <a:cs typeface="Times New Roman" panose="02020603050405020304" pitchFamily="18" charset="0"/>
              </a:rPr>
              <a:t>          Após, estes alunos recebem uma convocação da Justiça Eleitoral para comparecer a um treinamento (são repassadas as mesmas informações do treinamento de mesários, com a presença de mesários mais experientes, dando seus relatos de vivência do trabalho e treinamento prático de mesário nas urnas eletrônicas). </a:t>
            </a:r>
          </a:p>
          <a:p>
            <a:pPr marL="0" indent="0">
              <a:buNone/>
            </a:pPr>
            <a:r>
              <a:rPr lang="pt-BR" sz="1600" dirty="0">
                <a:solidFill>
                  <a:schemeClr val="tx2">
                    <a:lumMod val="90000"/>
                    <a:lumOff val="10000"/>
                  </a:schemeClr>
                </a:solidFill>
                <a:latin typeface="Times New Roman" panose="02020603050405020304" pitchFamily="18" charset="0"/>
                <a:cs typeface="Times New Roman" panose="02020603050405020304" pitchFamily="18" charset="0"/>
              </a:rPr>
              <a:t>          Em outro momento, realiza-se novo treinamento, que receberão as informações sobre os papéis exercidos pelos prefeitos, vereadores, deputados, senadores e presidente e da importância de cada um deles. Depois realizamos uma mesa redonda, no qual contamos com a presença de um prefeito e um vereador e os mesmos ficam à disposição para responder as perguntas dos participantes. </a:t>
            </a:r>
          </a:p>
          <a:p>
            <a:pPr marL="0" indent="0">
              <a:buNone/>
            </a:pPr>
            <a:endParaRPr lang="pt-BR" sz="1600" dirty="0">
              <a:solidFill>
                <a:schemeClr val="tx2">
                  <a:lumMod val="90000"/>
                  <a:lumOff val="10000"/>
                </a:schemeClr>
              </a:solidFill>
              <a:latin typeface="Times New Roman" panose="02020603050405020304" pitchFamily="18" charset="0"/>
              <a:cs typeface="Times New Roman" panose="02020603050405020304" pitchFamily="18" charset="0"/>
            </a:endParaRPr>
          </a:p>
          <a:p>
            <a:pPr marL="0" indent="0">
              <a:buNone/>
            </a:pPr>
            <a:endParaRPr lang="pt-BR" dirty="0"/>
          </a:p>
        </p:txBody>
      </p:sp>
      <p:sp>
        <p:nvSpPr>
          <p:cNvPr id="7" name="Espaço Reservado para Rodapé 6">
            <a:extLst>
              <a:ext uri="{FF2B5EF4-FFF2-40B4-BE49-F238E27FC236}">
                <a16:creationId xmlns:a16="http://schemas.microsoft.com/office/drawing/2014/main" id="{BA18048A-50CC-469F-BDE9-5F535B54E802}"/>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8" name="Espaço Reservado para Número de Slide 7">
            <a:extLst>
              <a:ext uri="{FF2B5EF4-FFF2-40B4-BE49-F238E27FC236}">
                <a16:creationId xmlns:a16="http://schemas.microsoft.com/office/drawing/2014/main" id="{4F193C93-6806-4603-B93C-0682319F7788}"/>
              </a:ext>
            </a:extLst>
          </p:cNvPr>
          <p:cNvSpPr>
            <a:spLocks noGrp="1"/>
          </p:cNvSpPr>
          <p:nvPr>
            <p:ph type="sldNum" sz="quarter" idx="12"/>
          </p:nvPr>
        </p:nvSpPr>
        <p:spPr/>
        <p:txBody>
          <a:bodyPr/>
          <a:lstStyle/>
          <a:p>
            <a:fld id="{69E57DC2-970A-4B3E-BB1C-7A09969E49DF}" type="slidenum">
              <a:rPr lang="en-US" smtClean="0"/>
              <a:t>5</a:t>
            </a:fld>
            <a:endParaRPr lang="en-US" dirty="0"/>
          </a:p>
        </p:txBody>
      </p:sp>
    </p:spTree>
    <p:extLst>
      <p:ext uri="{BB962C8B-B14F-4D97-AF65-F5344CB8AC3E}">
        <p14:creationId xmlns:p14="http://schemas.microsoft.com/office/powerpoint/2010/main" val="1439024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53F6B01A-9B2C-466C-9151-F63527ABF964}"/>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p>
        </p:txBody>
      </p:sp>
      <p:sp>
        <p:nvSpPr>
          <p:cNvPr id="10" name="Espaço Reservado para Conteúdo 9">
            <a:extLst>
              <a:ext uri="{FF2B5EF4-FFF2-40B4-BE49-F238E27FC236}">
                <a16:creationId xmlns:a16="http://schemas.microsoft.com/office/drawing/2014/main" id="{DC7C6D61-1665-4121-8BD5-72E2488EBE1C}"/>
              </a:ext>
            </a:extLst>
          </p:cNvPr>
          <p:cNvSpPr>
            <a:spLocks noGrp="1"/>
          </p:cNvSpPr>
          <p:nvPr>
            <p:ph idx="1"/>
          </p:nvPr>
        </p:nvSpPr>
        <p:spPr>
          <a:xfrm>
            <a:off x="1371600" y="2286000"/>
            <a:ext cx="9601200" cy="3886200"/>
          </a:xfrm>
        </p:spPr>
        <p:txBody>
          <a:bodyPr>
            <a:normAutofit fontScale="92500" lnSpcReduction="10000"/>
          </a:bodyPr>
          <a:lstStyle/>
          <a:p>
            <a:pPr marL="0" indent="0">
              <a:buNone/>
            </a:pPr>
            <a:r>
              <a:rPr lang="pt-BR" sz="2400" b="1" u="sng" dirty="0">
                <a:solidFill>
                  <a:schemeClr val="tx2">
                    <a:lumMod val="90000"/>
                    <a:lumOff val="10000"/>
                  </a:schemeClr>
                </a:solidFill>
                <a:latin typeface="Times New Roman" panose="02020603050405020304" pitchFamily="18" charset="0"/>
                <a:cs typeface="Times New Roman" panose="02020603050405020304" pitchFamily="18" charset="0"/>
              </a:rPr>
              <a:t>Desenvolvimento do Projeto</a:t>
            </a:r>
            <a:r>
              <a:rPr lang="pt-BR" sz="2400" b="1" dirty="0">
                <a:solidFill>
                  <a:schemeClr val="tx2">
                    <a:lumMod val="90000"/>
                    <a:lumOff val="10000"/>
                  </a:schemeClr>
                </a:solidFill>
                <a:latin typeface="Times New Roman" panose="02020603050405020304" pitchFamily="18" charset="0"/>
                <a:cs typeface="Times New Roman" panose="02020603050405020304" pitchFamily="18" charset="0"/>
              </a:rPr>
              <a:t>:</a:t>
            </a:r>
          </a:p>
          <a:p>
            <a:pPr marL="0" indent="0">
              <a:buNone/>
            </a:pPr>
            <a:r>
              <a:rPr lang="pt-BR" sz="1700" dirty="0">
                <a:solidFill>
                  <a:schemeClr val="tx2">
                    <a:lumMod val="90000"/>
                    <a:lumOff val="10000"/>
                  </a:schemeClr>
                </a:solidFill>
                <a:latin typeface="Times New Roman" panose="02020603050405020304" pitchFamily="18" charset="0"/>
                <a:cs typeface="Times New Roman" panose="02020603050405020304" pitchFamily="18" charset="0"/>
              </a:rPr>
              <a:t>         </a:t>
            </a:r>
            <a:r>
              <a:rPr lang="pt-BR" sz="1900" dirty="0">
                <a:solidFill>
                  <a:schemeClr val="tx2">
                    <a:lumMod val="90000"/>
                    <a:lumOff val="10000"/>
                  </a:schemeClr>
                </a:solidFill>
                <a:latin typeface="Times New Roman" panose="02020603050405020304" pitchFamily="18" charset="0"/>
                <a:cs typeface="Times New Roman" panose="02020603050405020304" pitchFamily="18" charset="0"/>
              </a:rPr>
              <a:t> </a:t>
            </a:r>
          </a:p>
          <a:p>
            <a:pPr marL="0" indent="0">
              <a:buNone/>
            </a:pPr>
            <a:r>
              <a:rPr lang="pt-BR" sz="1900" dirty="0">
                <a:solidFill>
                  <a:schemeClr val="tx2">
                    <a:lumMod val="90000"/>
                    <a:lumOff val="10000"/>
                  </a:schemeClr>
                </a:solidFill>
                <a:latin typeface="Times New Roman" panose="02020603050405020304" pitchFamily="18" charset="0"/>
                <a:cs typeface="Times New Roman" panose="02020603050405020304" pitchFamily="18" charset="0"/>
              </a:rPr>
              <a:t>          </a:t>
            </a:r>
            <a:r>
              <a:rPr lang="pt-BR" sz="2200" dirty="0">
                <a:solidFill>
                  <a:schemeClr val="tx2">
                    <a:lumMod val="90000"/>
                    <a:lumOff val="10000"/>
                  </a:schemeClr>
                </a:solidFill>
                <a:latin typeface="Times New Roman" panose="02020603050405020304" pitchFamily="18" charset="0"/>
                <a:cs typeface="Times New Roman" panose="02020603050405020304" pitchFamily="18" charset="0"/>
              </a:rPr>
              <a:t>No dia do treinamento, divide-se o quantitativo de participantes, pelos locais de votação, considerando-se o número de seções do mesmo, para que o participante já saiba qual seção visitará e quem será o responsável da Justiça Eleitoral (coordenador de local de votação) por aquele local de votação ao qual pertence a seção que ele irá visitar (visita assistida). </a:t>
            </a:r>
          </a:p>
          <a:p>
            <a:pPr marL="0" indent="0">
              <a:buNone/>
            </a:pPr>
            <a:r>
              <a:rPr lang="pt-BR" sz="2200" dirty="0">
                <a:solidFill>
                  <a:schemeClr val="tx2">
                    <a:lumMod val="90000"/>
                    <a:lumOff val="10000"/>
                  </a:schemeClr>
                </a:solidFill>
                <a:latin typeface="Times New Roman" panose="02020603050405020304" pitchFamily="18" charset="0"/>
                <a:cs typeface="Times New Roman" panose="02020603050405020304" pitchFamily="18" charset="0"/>
              </a:rPr>
              <a:t>        Procura-se agendar tal visita, para o horário de 11 às 14 horas, por ser horário de menor fluxo. Tal eleitor-aluno, vai devidamente credenciado, com o acompanhamento do coordenador do local de votação e é dado a ele a oportunidade de fazer perguntas aos mesários da seção. Todo procedimento dura no máximo de 10(dez) a 15(quinze)minutos. </a:t>
            </a:r>
          </a:p>
          <a:p>
            <a:pPr marL="0" indent="0">
              <a:buNone/>
            </a:pPr>
            <a:r>
              <a:rPr lang="pt-BR" sz="2200" dirty="0">
                <a:solidFill>
                  <a:schemeClr val="tx2">
                    <a:lumMod val="90000"/>
                    <a:lumOff val="10000"/>
                  </a:schemeClr>
                </a:solidFill>
                <a:latin typeface="Times New Roman" panose="02020603050405020304" pitchFamily="18" charset="0"/>
                <a:cs typeface="Times New Roman" panose="02020603050405020304" pitchFamily="18" charset="0"/>
              </a:rPr>
              <a:t>        </a:t>
            </a:r>
            <a:r>
              <a:rPr lang="pt-BR" sz="1900" dirty="0">
                <a:latin typeface="Times New Roman" panose="02020603050405020304" pitchFamily="18" charset="0"/>
                <a:cs typeface="Times New Roman" panose="02020603050405020304" pitchFamily="18" charset="0"/>
              </a:rPr>
              <a:t>          </a:t>
            </a:r>
            <a:endParaRPr lang="pt-BR" sz="1700" dirty="0">
              <a:latin typeface="Times New Roman" panose="02020603050405020304" pitchFamily="18" charset="0"/>
              <a:cs typeface="Times New Roman" panose="02020603050405020304" pitchFamily="18" charset="0"/>
            </a:endParaRPr>
          </a:p>
          <a:p>
            <a:endParaRPr lang="pt-BR" dirty="0"/>
          </a:p>
        </p:txBody>
      </p:sp>
      <p:sp>
        <p:nvSpPr>
          <p:cNvPr id="7" name="Espaço Reservado para Rodapé 6">
            <a:extLst>
              <a:ext uri="{FF2B5EF4-FFF2-40B4-BE49-F238E27FC236}">
                <a16:creationId xmlns:a16="http://schemas.microsoft.com/office/drawing/2014/main" id="{2D20A857-4D32-4CC9-A934-73133327CD77}"/>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8" name="Espaço Reservado para Número de Slide 7">
            <a:extLst>
              <a:ext uri="{FF2B5EF4-FFF2-40B4-BE49-F238E27FC236}">
                <a16:creationId xmlns:a16="http://schemas.microsoft.com/office/drawing/2014/main" id="{9F8C48A4-3C44-4568-B8A6-F3202E0D638A}"/>
              </a:ext>
            </a:extLst>
          </p:cNvPr>
          <p:cNvSpPr>
            <a:spLocks noGrp="1"/>
          </p:cNvSpPr>
          <p:nvPr>
            <p:ph type="sldNum" sz="quarter" idx="12"/>
          </p:nvPr>
        </p:nvSpPr>
        <p:spPr/>
        <p:txBody>
          <a:bodyPr/>
          <a:lstStyle/>
          <a:p>
            <a:fld id="{69E57DC2-970A-4B3E-BB1C-7A09969E49DF}" type="slidenum">
              <a:rPr lang="en-US" smtClean="0"/>
              <a:t>6</a:t>
            </a:fld>
            <a:endParaRPr lang="en-US" dirty="0"/>
          </a:p>
        </p:txBody>
      </p:sp>
    </p:spTree>
    <p:extLst>
      <p:ext uri="{BB962C8B-B14F-4D97-AF65-F5344CB8AC3E}">
        <p14:creationId xmlns:p14="http://schemas.microsoft.com/office/powerpoint/2010/main" val="3436522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240E5D-FE26-496D-8D56-CB8630635E51}"/>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p>
        </p:txBody>
      </p:sp>
      <p:sp>
        <p:nvSpPr>
          <p:cNvPr id="3" name="Espaço Reservado para Conteúdo 2">
            <a:extLst>
              <a:ext uri="{FF2B5EF4-FFF2-40B4-BE49-F238E27FC236}">
                <a16:creationId xmlns:a16="http://schemas.microsoft.com/office/drawing/2014/main" id="{9E2DE443-CE2E-4615-94EA-71B44F567A68}"/>
              </a:ext>
            </a:extLst>
          </p:cNvPr>
          <p:cNvSpPr>
            <a:spLocks noGrp="1"/>
          </p:cNvSpPr>
          <p:nvPr>
            <p:ph idx="1"/>
          </p:nvPr>
        </p:nvSpPr>
        <p:spPr/>
        <p:txBody>
          <a:bodyPr>
            <a:normAutofit fontScale="92500" lnSpcReduction="20000"/>
          </a:bodyPr>
          <a:lstStyle/>
          <a:p>
            <a:pPr marL="0" indent="0">
              <a:buNone/>
            </a:pPr>
            <a:r>
              <a:rPr lang="pt-BR" sz="2200" b="1" u="sng" dirty="0">
                <a:solidFill>
                  <a:schemeClr val="tx2">
                    <a:lumMod val="90000"/>
                    <a:lumOff val="10000"/>
                  </a:schemeClr>
                </a:solidFill>
                <a:latin typeface="Times New Roman" panose="02020603050405020304" pitchFamily="18" charset="0"/>
                <a:cs typeface="Times New Roman" panose="02020603050405020304" pitchFamily="18" charset="0"/>
              </a:rPr>
              <a:t>Desenvolvimento do Projeto</a:t>
            </a:r>
            <a:r>
              <a:rPr lang="pt-BR" dirty="0">
                <a:solidFill>
                  <a:schemeClr val="tx2">
                    <a:lumMod val="90000"/>
                    <a:lumOff val="10000"/>
                  </a:schemeClr>
                </a:solidFill>
                <a:latin typeface="Times New Roman" panose="02020603050405020304" pitchFamily="18" charset="0"/>
                <a:cs typeface="Times New Roman" panose="02020603050405020304" pitchFamily="18" charset="0"/>
              </a:rPr>
              <a:t>:</a:t>
            </a:r>
          </a:p>
          <a:p>
            <a:pPr marL="0" indent="0">
              <a:buNone/>
            </a:pP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          </a:t>
            </a:r>
          </a:p>
          <a:p>
            <a:pPr marL="0" indent="0">
              <a:buNone/>
            </a:pP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          Na semana posterior, o participante responde a um questionário feito pelo cartório, no qual verifica-se o interesse do mesmo em se </a:t>
            </a:r>
            <a:r>
              <a:rPr lang="pt-BR" sz="1800" dirty="0" err="1">
                <a:solidFill>
                  <a:schemeClr val="tx2">
                    <a:lumMod val="90000"/>
                    <a:lumOff val="10000"/>
                  </a:schemeClr>
                </a:solidFill>
                <a:latin typeface="Times New Roman" panose="02020603050405020304" pitchFamily="18" charset="0"/>
                <a:cs typeface="Times New Roman" panose="02020603050405020304" pitchFamily="18" charset="0"/>
              </a:rPr>
              <a:t>pré</a:t>
            </a: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-cadastrar a mesário voluntário para as próximas eleições (quando já obtiver a maioridade), bem como sugere melhorias ao projeto. Agenda-se uma solenidade na Câmara Municipal para distribuição do certificado pela participação no projeto, independente do eleitor-aluno querer participar ou não como mesário voluntário no futuro. Em anos de eleição municipal, promove-se tal evento juntamente com a Diplomação dos Candidatos Eleitos</a:t>
            </a:r>
          </a:p>
          <a:p>
            <a:pPr marL="0" indent="0">
              <a:buNone/>
            </a:pPr>
            <a:endParaRPr lang="pt-BR" sz="1800" dirty="0">
              <a:solidFill>
                <a:schemeClr val="tx2">
                  <a:lumMod val="90000"/>
                  <a:lumOff val="10000"/>
                </a:schemeClr>
              </a:solidFill>
              <a:latin typeface="Times New Roman" panose="02020603050405020304" pitchFamily="18" charset="0"/>
              <a:cs typeface="Times New Roman" panose="02020603050405020304" pitchFamily="18" charset="0"/>
            </a:endParaRPr>
          </a:p>
          <a:p>
            <a:pPr marL="0" indent="0">
              <a:buNone/>
            </a:pPr>
            <a:r>
              <a:rPr lang="pt-BR" sz="1800" dirty="0">
                <a:solidFill>
                  <a:schemeClr val="tx2">
                    <a:lumMod val="90000"/>
                    <a:lumOff val="10000"/>
                  </a:schemeClr>
                </a:solidFill>
                <a:latin typeface="Times New Roman" panose="02020603050405020304" pitchFamily="18" charset="0"/>
                <a:cs typeface="Times New Roman" panose="02020603050405020304" pitchFamily="18" charset="0"/>
              </a:rPr>
              <a:t>          Esclarece-se que a cada atividade desenvolvida com o cartório, as escolas solicitam também atividades sobre os temas aos alunos e suas respectivas turmas, transportando a aprendizagem para dentro da sala de aula e valorando tais atividades, estimulando a participação dos jovens. Assim, tornamos parceiros da escola, buscando uma educação de qualidade e que valoriza a participação deste jovem na construção da mesma, para que ela tenha significado e faça diferença na vida destes jovens. </a:t>
            </a:r>
          </a:p>
          <a:p>
            <a:endParaRPr lang="pt-BR" dirty="0"/>
          </a:p>
        </p:txBody>
      </p:sp>
      <p:sp>
        <p:nvSpPr>
          <p:cNvPr id="4" name="Espaço Reservado para Rodapé 3">
            <a:extLst>
              <a:ext uri="{FF2B5EF4-FFF2-40B4-BE49-F238E27FC236}">
                <a16:creationId xmlns:a16="http://schemas.microsoft.com/office/drawing/2014/main" id="{D1C3CA05-ABC7-442E-8031-D6B094F2C328}"/>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AA1BF2A3-4E47-47C4-91BD-CD1B57CD1621}"/>
              </a:ext>
            </a:extLst>
          </p:cNvPr>
          <p:cNvSpPr>
            <a:spLocks noGrp="1"/>
          </p:cNvSpPr>
          <p:nvPr>
            <p:ph type="sldNum" sz="quarter" idx="12"/>
          </p:nvPr>
        </p:nvSpPr>
        <p:spPr/>
        <p:txBody>
          <a:bodyPr/>
          <a:lstStyle/>
          <a:p>
            <a:fld id="{69E57DC2-970A-4B3E-BB1C-7A09969E49DF}" type="slidenum">
              <a:rPr lang="en-US" smtClean="0"/>
              <a:t>7</a:t>
            </a:fld>
            <a:endParaRPr lang="en-US" dirty="0"/>
          </a:p>
        </p:txBody>
      </p:sp>
    </p:spTree>
    <p:extLst>
      <p:ext uri="{BB962C8B-B14F-4D97-AF65-F5344CB8AC3E}">
        <p14:creationId xmlns:p14="http://schemas.microsoft.com/office/powerpoint/2010/main" val="2726609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881857-51EB-44B6-B116-CED9F5169F53}"/>
              </a:ext>
            </a:extLst>
          </p:cNvPr>
          <p:cNvSpPr>
            <a:spLocks noGrp="1"/>
          </p:cNvSpPr>
          <p:nvPr>
            <p:ph type="title"/>
          </p:nvPr>
        </p:nvSpPr>
        <p:spPr/>
        <p:txBody>
          <a:bodyPr>
            <a:normAutofit/>
          </a:bodyPr>
          <a:lstStyle/>
          <a:p>
            <a:pPr algn="ctr"/>
            <a:r>
              <a:rPr lang="pt-BR" sz="3200" dirty="0">
                <a:solidFill>
                  <a:schemeClr val="accent4">
                    <a:lumMod val="75000"/>
                  </a:schemeClr>
                </a:solidFill>
              </a:rPr>
              <a:t>Projeto Cidadania Jovem: Mesário do Amanhã c/c Gestor do Futuro</a:t>
            </a:r>
            <a:br>
              <a:rPr lang="pt-BR" sz="3200" dirty="0">
                <a:solidFill>
                  <a:schemeClr val="accent4">
                    <a:lumMod val="75000"/>
                  </a:schemeClr>
                </a:solidFill>
              </a:rPr>
            </a:br>
            <a:endParaRPr lang="pt-BR" sz="3200" dirty="0"/>
          </a:p>
        </p:txBody>
      </p:sp>
      <p:sp>
        <p:nvSpPr>
          <p:cNvPr id="3" name="Espaço Reservado para Conteúdo 2">
            <a:extLst>
              <a:ext uri="{FF2B5EF4-FFF2-40B4-BE49-F238E27FC236}">
                <a16:creationId xmlns:a16="http://schemas.microsoft.com/office/drawing/2014/main" id="{E45709BD-5284-4BA7-859F-60F4E53138D7}"/>
              </a:ext>
            </a:extLst>
          </p:cNvPr>
          <p:cNvSpPr>
            <a:spLocks noGrp="1"/>
          </p:cNvSpPr>
          <p:nvPr>
            <p:ph idx="1"/>
          </p:nvPr>
        </p:nvSpPr>
        <p:spPr>
          <a:xfrm>
            <a:off x="1371600" y="2055303"/>
            <a:ext cx="9601200" cy="3812097"/>
          </a:xfrm>
        </p:spPr>
        <p:txBody>
          <a:bodyPr>
            <a:normAutofit fontScale="92500" lnSpcReduction="10000"/>
          </a:bodyPr>
          <a:lstStyle/>
          <a:p>
            <a:pPr marL="0" indent="0">
              <a:buNone/>
            </a:pPr>
            <a:r>
              <a:rPr lang="pt-BR" sz="2400" b="1" u="sng" dirty="0">
                <a:solidFill>
                  <a:schemeClr val="tx2">
                    <a:lumMod val="90000"/>
                    <a:lumOff val="10000"/>
                  </a:schemeClr>
                </a:solidFill>
                <a:latin typeface="Times New Roman" panose="02020603050405020304" pitchFamily="18" charset="0"/>
                <a:cs typeface="Times New Roman" panose="02020603050405020304" pitchFamily="18" charset="0"/>
              </a:rPr>
              <a:t>Apresentação dos Resultados</a:t>
            </a:r>
            <a:r>
              <a:rPr lang="pt-BR" sz="2400" b="1" dirty="0">
                <a:solidFill>
                  <a:schemeClr val="tx2">
                    <a:lumMod val="90000"/>
                    <a:lumOff val="10000"/>
                  </a:schemeClr>
                </a:solidFill>
                <a:latin typeface="Times New Roman" panose="02020603050405020304" pitchFamily="18" charset="0"/>
                <a:cs typeface="Times New Roman" panose="02020603050405020304" pitchFamily="18" charset="0"/>
              </a:rPr>
              <a:t>:</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Valorização destes alunos, com um maior envolvimento escolar dos mesmos;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Aumento dos jovens que passaram a participar mais da vida pública e política das cidades, seja através de projetos sociais, acompanhando e fiscalizando os poderes legislativo e executivo, bem como o surgimento do interesse de se candidatarem posteriormente aos cargos por eles fiscalizados, já vistos na média de idade dos candidatos no pleito de 2020;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Aumento do número de mesários voluntários; </a:t>
            </a:r>
          </a:p>
          <a:p>
            <a:r>
              <a:rPr lang="pt-BR" dirty="0">
                <a:solidFill>
                  <a:schemeClr val="tx2">
                    <a:lumMod val="90000"/>
                    <a:lumOff val="10000"/>
                  </a:schemeClr>
                </a:solidFill>
                <a:latin typeface="Times New Roman" panose="02020603050405020304" pitchFamily="18" charset="0"/>
                <a:cs typeface="Times New Roman" panose="02020603050405020304" pitchFamily="18" charset="0"/>
              </a:rPr>
              <a:t>Possibilidade de exclusão daqueles mesários que solicitaram a saída da função sem prejuízo dos trabalhos.</a:t>
            </a:r>
          </a:p>
          <a:p>
            <a:pPr marL="0" indent="0">
              <a:buNone/>
            </a:pPr>
            <a:endParaRPr lang="pt-BR" dirty="0">
              <a:solidFill>
                <a:schemeClr val="tx2">
                  <a:lumMod val="90000"/>
                  <a:lumOff val="10000"/>
                </a:schemeClr>
              </a:solidFill>
              <a:latin typeface="Times New Roman" panose="02020603050405020304" pitchFamily="18" charset="0"/>
              <a:cs typeface="Times New Roman" panose="02020603050405020304" pitchFamily="18" charset="0"/>
            </a:endParaRPr>
          </a:p>
          <a:p>
            <a:pPr marL="0" indent="0">
              <a:buNone/>
            </a:pPr>
            <a:r>
              <a:rPr lang="pt-BR" b="1" u="sng" dirty="0">
                <a:solidFill>
                  <a:schemeClr val="tx2">
                    <a:lumMod val="90000"/>
                    <a:lumOff val="10000"/>
                  </a:schemeClr>
                </a:solidFill>
                <a:latin typeface="Times New Roman" panose="02020603050405020304" pitchFamily="18" charset="0"/>
                <a:cs typeface="Times New Roman" panose="02020603050405020304" pitchFamily="18" charset="0"/>
              </a:rPr>
              <a:t>INFORMAÇÕES COMPLEMENTARES A SEGUIR ( arquivos de fotos, vídeos, </a:t>
            </a:r>
            <a:r>
              <a:rPr lang="pt-BR" b="1" u="sng" dirty="0" err="1">
                <a:solidFill>
                  <a:schemeClr val="tx2">
                    <a:lumMod val="90000"/>
                    <a:lumOff val="10000"/>
                  </a:schemeClr>
                </a:solidFill>
                <a:latin typeface="Times New Roman" panose="02020603050405020304" pitchFamily="18" charset="0"/>
                <a:cs typeface="Times New Roman" panose="02020603050405020304" pitchFamily="18" charset="0"/>
              </a:rPr>
              <a:t>etc</a:t>
            </a:r>
            <a:r>
              <a:rPr lang="pt-BR" b="1" u="sng" dirty="0">
                <a:solidFill>
                  <a:schemeClr val="tx2">
                    <a:lumMod val="90000"/>
                    <a:lumOff val="10000"/>
                  </a:schemeClr>
                </a:solidFill>
                <a:latin typeface="Times New Roman" panose="02020603050405020304" pitchFamily="18" charset="0"/>
                <a:cs typeface="Times New Roman" panose="02020603050405020304" pitchFamily="18" charset="0"/>
              </a:rPr>
              <a:t>):</a:t>
            </a:r>
          </a:p>
          <a:p>
            <a:pPr marL="0" indent="0">
              <a:buNone/>
            </a:pPr>
            <a:endParaRPr lang="pt-BR" sz="2400" b="1" dirty="0">
              <a:latin typeface="Times New Roman" panose="02020603050405020304" pitchFamily="18" charset="0"/>
              <a:cs typeface="Times New Roman" panose="02020603050405020304" pitchFamily="18" charset="0"/>
            </a:endParaRPr>
          </a:p>
        </p:txBody>
      </p:sp>
      <p:sp>
        <p:nvSpPr>
          <p:cNvPr id="4" name="Espaço Reservado para Rodapé 3">
            <a:extLst>
              <a:ext uri="{FF2B5EF4-FFF2-40B4-BE49-F238E27FC236}">
                <a16:creationId xmlns:a16="http://schemas.microsoft.com/office/drawing/2014/main" id="{0D9DA332-74BA-48A8-9B04-220A5571713D}"/>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0553EB96-0439-417B-B29F-0CCBB837DFD4}"/>
              </a:ext>
            </a:extLst>
          </p:cNvPr>
          <p:cNvSpPr>
            <a:spLocks noGrp="1"/>
          </p:cNvSpPr>
          <p:nvPr>
            <p:ph type="sldNum" sz="quarter" idx="12"/>
          </p:nvPr>
        </p:nvSpPr>
        <p:spPr/>
        <p:txBody>
          <a:bodyPr/>
          <a:lstStyle/>
          <a:p>
            <a:fld id="{69E57DC2-970A-4B3E-BB1C-7A09969E49DF}" type="slidenum">
              <a:rPr lang="en-US" smtClean="0"/>
              <a:t>8</a:t>
            </a:fld>
            <a:endParaRPr lang="en-US" dirty="0"/>
          </a:p>
        </p:txBody>
      </p:sp>
    </p:spTree>
    <p:extLst>
      <p:ext uri="{BB962C8B-B14F-4D97-AF65-F5344CB8AC3E}">
        <p14:creationId xmlns:p14="http://schemas.microsoft.com/office/powerpoint/2010/main" val="3520204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7E46EE87-9E68-470D-A729-6E62782EF7F1}"/>
              </a:ext>
            </a:extLst>
          </p:cNvPr>
          <p:cNvSpPr>
            <a:spLocks noGrp="1"/>
          </p:cNvSpPr>
          <p:nvPr>
            <p:ph type="title"/>
          </p:nvPr>
        </p:nvSpPr>
        <p:spPr>
          <a:xfrm>
            <a:off x="1371600" y="404613"/>
            <a:ext cx="9601200" cy="1868803"/>
          </a:xfrm>
        </p:spPr>
        <p:txBody>
          <a:bodyPr>
            <a:normAutofit fontScale="90000"/>
          </a:bodyPr>
          <a:lstStyle/>
          <a:p>
            <a:pPr algn="ctr"/>
            <a:r>
              <a:rPr lang="pt-BR" sz="3100" dirty="0">
                <a:solidFill>
                  <a:schemeClr val="accent4">
                    <a:lumMod val="75000"/>
                  </a:schemeClr>
                </a:solidFill>
              </a:rPr>
              <a:t>Projeto Cidadania Jovem: Mesário do Amanhã c/c Gestor do Futuro</a:t>
            </a:r>
            <a:br>
              <a:rPr lang="pt-BR" sz="3100" dirty="0">
                <a:solidFill>
                  <a:schemeClr val="accent4">
                    <a:lumMod val="75000"/>
                  </a:schemeClr>
                </a:solidFill>
              </a:rPr>
            </a:br>
            <a:r>
              <a:rPr lang="pt-BR" sz="2200" b="1" u="sng" dirty="0">
                <a:solidFill>
                  <a:schemeClr val="tx2">
                    <a:lumMod val="90000"/>
                    <a:lumOff val="10000"/>
                  </a:schemeClr>
                </a:solidFill>
                <a:latin typeface="Times New Roman" panose="02020603050405020304" pitchFamily="18" charset="0"/>
                <a:cs typeface="Times New Roman" panose="02020603050405020304" pitchFamily="18" charset="0"/>
              </a:rPr>
              <a:t>INFORMAÇÕES COMPLEMENTARES ( arquivos de fotos e vídeos):</a:t>
            </a:r>
            <a:br>
              <a:rPr lang="pt-BR" sz="3200" b="1" u="sng" dirty="0">
                <a:solidFill>
                  <a:schemeClr val="tx2">
                    <a:lumMod val="90000"/>
                    <a:lumOff val="10000"/>
                  </a:schemeClr>
                </a:solidFill>
                <a:latin typeface="Times New Roman" panose="02020603050405020304" pitchFamily="18" charset="0"/>
                <a:cs typeface="Times New Roman" panose="02020603050405020304" pitchFamily="18" charset="0"/>
              </a:rPr>
            </a:br>
            <a:r>
              <a:rPr lang="pt-BR" sz="3200" dirty="0">
                <a:solidFill>
                  <a:schemeClr val="accent4">
                    <a:lumMod val="75000"/>
                  </a:schemeClr>
                </a:solidFill>
              </a:rPr>
              <a:t>            </a:t>
            </a:r>
            <a:r>
              <a:rPr lang="pt-BR" sz="3100" dirty="0">
                <a:solidFill>
                  <a:srgbClr val="C00000"/>
                </a:solidFill>
              </a:rPr>
              <a:t>Ficha de Inscrição                 Convite para Treinamento</a:t>
            </a:r>
          </a:p>
        </p:txBody>
      </p:sp>
      <p:sp>
        <p:nvSpPr>
          <p:cNvPr id="4" name="Espaço Reservado para Rodapé 3">
            <a:extLst>
              <a:ext uri="{FF2B5EF4-FFF2-40B4-BE49-F238E27FC236}">
                <a16:creationId xmlns:a16="http://schemas.microsoft.com/office/drawing/2014/main" id="{013EAC78-4999-46DA-8DC3-028E068E2D9F}"/>
              </a:ext>
            </a:extLst>
          </p:cNvPr>
          <p:cNvSpPr>
            <a:spLocks noGrp="1"/>
          </p:cNvSpPr>
          <p:nvPr>
            <p:ph type="ftr" sz="quarter" idx="11"/>
          </p:nvPr>
        </p:nvSpPr>
        <p:spPr/>
        <p:txBody>
          <a:bodyPr/>
          <a:lstStyle/>
          <a:p>
            <a:r>
              <a:rPr lang="pt-BR"/>
              <a:t>Tribunal Regional Eleitoral de MInas Gerais - Cartório da 07ª Zona</a:t>
            </a:r>
            <a:endParaRPr lang="en-US" dirty="0"/>
          </a:p>
        </p:txBody>
      </p:sp>
      <p:sp>
        <p:nvSpPr>
          <p:cNvPr id="5" name="Espaço Reservado para Número de Slide 4">
            <a:extLst>
              <a:ext uri="{FF2B5EF4-FFF2-40B4-BE49-F238E27FC236}">
                <a16:creationId xmlns:a16="http://schemas.microsoft.com/office/drawing/2014/main" id="{C6534DFA-C4B9-43F1-9970-52822C4F87CF}"/>
              </a:ext>
            </a:extLst>
          </p:cNvPr>
          <p:cNvSpPr>
            <a:spLocks noGrp="1"/>
          </p:cNvSpPr>
          <p:nvPr>
            <p:ph type="sldNum" sz="quarter" idx="12"/>
          </p:nvPr>
        </p:nvSpPr>
        <p:spPr/>
        <p:txBody>
          <a:bodyPr/>
          <a:lstStyle/>
          <a:p>
            <a:fld id="{69E57DC2-970A-4B3E-BB1C-7A09969E49DF}" type="slidenum">
              <a:rPr lang="en-US" smtClean="0"/>
              <a:t>9</a:t>
            </a:fld>
            <a:endParaRPr lang="en-US" dirty="0"/>
          </a:p>
        </p:txBody>
      </p:sp>
      <p:pic>
        <p:nvPicPr>
          <p:cNvPr id="10" name="Espaço Reservado para Conteúdo 5">
            <a:extLst>
              <a:ext uri="{FF2B5EF4-FFF2-40B4-BE49-F238E27FC236}">
                <a16:creationId xmlns:a16="http://schemas.microsoft.com/office/drawing/2014/main" id="{28DF62FF-0392-4B70-B6B9-17A2A61C63C1}"/>
              </a:ext>
            </a:extLst>
          </p:cNvPr>
          <p:cNvPicPr>
            <a:picLocks noGrp="1" noChangeAspect="1"/>
          </p:cNvPicPr>
          <p:nvPr>
            <p:ph sz="half" idx="1"/>
          </p:nvPr>
        </p:nvPicPr>
        <p:blipFill>
          <a:blip r:embed="rId2"/>
          <a:stretch>
            <a:fillRect/>
          </a:stretch>
        </p:blipFill>
        <p:spPr>
          <a:xfrm>
            <a:off x="2127390" y="2449584"/>
            <a:ext cx="3610679" cy="4003802"/>
          </a:xfrm>
        </p:spPr>
      </p:pic>
      <p:pic>
        <p:nvPicPr>
          <p:cNvPr id="11" name="Espaço Reservado para Conteúdo 7">
            <a:extLst>
              <a:ext uri="{FF2B5EF4-FFF2-40B4-BE49-F238E27FC236}">
                <a16:creationId xmlns:a16="http://schemas.microsoft.com/office/drawing/2014/main" id="{7A17CCF3-3349-420C-A1BA-F70A9486FCF5}"/>
              </a:ext>
            </a:extLst>
          </p:cNvPr>
          <p:cNvPicPr>
            <a:picLocks noGrp="1" noChangeAspect="1"/>
          </p:cNvPicPr>
          <p:nvPr>
            <p:ph sz="half" idx="2"/>
          </p:nvPr>
        </p:nvPicPr>
        <p:blipFill>
          <a:blip r:embed="rId3"/>
          <a:stretch>
            <a:fillRect/>
          </a:stretch>
        </p:blipFill>
        <p:spPr>
          <a:xfrm>
            <a:off x="6960294" y="2449584"/>
            <a:ext cx="3576837" cy="4003802"/>
          </a:xfrm>
        </p:spPr>
      </p:pic>
    </p:spTree>
    <p:extLst>
      <p:ext uri="{BB962C8B-B14F-4D97-AF65-F5344CB8AC3E}">
        <p14:creationId xmlns:p14="http://schemas.microsoft.com/office/powerpoint/2010/main" val="4232102440"/>
      </p:ext>
    </p:extLst>
  </p:cSld>
  <p:clrMapOvr>
    <a:masterClrMapping/>
  </p:clrMapOvr>
</p:sld>
</file>

<file path=ppt/theme/theme1.xml><?xml version="1.0" encoding="utf-8"?>
<a:theme xmlns:a="http://schemas.openxmlformats.org/drawingml/2006/main" name="Cortar">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66C8E3"/>
      </a:hlink>
      <a:folHlink>
        <a:srgbClr val="B162A1"/>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TM10001105[[fn=Cortar]]</Template>
  <TotalTime>156</TotalTime>
  <Words>1637</Words>
  <Application>Microsoft Office PowerPoint</Application>
  <PresentationFormat>Widescreen</PresentationFormat>
  <Paragraphs>98</Paragraphs>
  <Slides>17</Slides>
  <Notes>0</Notes>
  <HiddenSlides>0</HiddenSlides>
  <MMClips>6</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17</vt:i4>
      </vt:variant>
    </vt:vector>
  </HeadingPairs>
  <TitlesOfParts>
    <vt:vector size="21" baseType="lpstr">
      <vt:lpstr>Calibri</vt:lpstr>
      <vt:lpstr>Franklin Gothic Book</vt:lpstr>
      <vt:lpstr>Times New Roman</vt:lpstr>
      <vt:lpstr>Cortar</vt:lpstr>
      <vt:lpstr>     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vt:lpstr>
      <vt:lpstr>Projeto Cidadania Jovem: Mesário do Amanhã c/c Gestor do Futuro INFORMAÇÕES COMPLEMENTARES ( arquivos de fotos e vídeos):             Ficha de Inscrição                 Convite para Treinamento</vt:lpstr>
      <vt:lpstr>Projeto Cidadania Jovem: Mesário do Amanhã c/c Gestor do Futuro  Material entregue aos Participantes</vt:lpstr>
      <vt:lpstr>Projeto Cidadania Jovem: Mesário do Amanhã c/c Gestor do Futuro  Avaliação do Projeto (feedback)</vt:lpstr>
      <vt:lpstr>Projeto Cidadania Jovem: Mesário do Amanhã c/c Gestor do Futuro  Registro nas mídias do projeto em Eleições distintas, e o jovem já exercendo a função</vt:lpstr>
      <vt:lpstr>Projeto Cidadania Jovem: Mesário do Amanhã c/c Gestor do Futuro  Convite para a Diplomação                         Diploma entregue ao Participante  </vt:lpstr>
      <vt:lpstr>Projeto Cidadania Jovem: Mesário do Amanhã c/c Gestor do Futuro  Vídeos de um dos encontros com os jovens, falas do vereador sobre: O papel da Câmara                                  O papel do mesário</vt:lpstr>
      <vt:lpstr>Projeto Cidadania Jovem: Mesário do Amanhã c/c Gestor do Futuro  Vídeo de um dos encontros com os jovens, participação do mesário mais antigo em exercício na Zona</vt:lpstr>
      <vt:lpstr>Projeto Cidadania Jovem: Mesário do Amanhã c/c Gestor do Futuro  Vídeos das visitas supervisionadas nas seções eleitorais: Município de Volta Grande                                Município de Além Paraíba</vt:lpstr>
      <vt:lpstr>Projeto Cidadania Jovem: Mesário do Amanhã c/c Gestor do Futuro  Depoimento da participante do projeto, que posteriormente foi estagiária, Profissional de Apoio às Eleições e, atualmente, mesária: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Projeto cidadania jovem: mesário do Amanhã c/c gestor do futuro TRE – MG/ Cartório da 07ª ZE</dc:title>
  <dc:creator>CARLA OLIVEIRA CASSARO DE SOUZA FARAGE</dc:creator>
  <cp:lastModifiedBy>Mariana de Melo Lage</cp:lastModifiedBy>
  <cp:revision>17</cp:revision>
  <dcterms:created xsi:type="dcterms:W3CDTF">2022-06-30T20:04:36Z</dcterms:created>
  <dcterms:modified xsi:type="dcterms:W3CDTF">2023-08-01T17:39:14Z</dcterms:modified>
</cp:coreProperties>
</file>